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24"/>
  </p:notesMasterIdLst>
  <p:sldIdLst>
    <p:sldId id="257" r:id="rId3"/>
    <p:sldId id="494" r:id="rId4"/>
    <p:sldId id="491" r:id="rId5"/>
    <p:sldId id="421" r:id="rId6"/>
    <p:sldId id="492" r:id="rId7"/>
    <p:sldId id="509" r:id="rId8"/>
    <p:sldId id="495" r:id="rId9"/>
    <p:sldId id="333" r:id="rId10"/>
    <p:sldId id="379" r:id="rId11"/>
    <p:sldId id="496" r:id="rId12"/>
    <p:sldId id="419" r:id="rId13"/>
    <p:sldId id="532" r:id="rId14"/>
    <p:sldId id="531" r:id="rId15"/>
    <p:sldId id="493" r:id="rId16"/>
    <p:sldId id="535" r:id="rId17"/>
    <p:sldId id="537" r:id="rId18"/>
    <p:sldId id="539" r:id="rId19"/>
    <p:sldId id="540" r:id="rId20"/>
    <p:sldId id="402" r:id="rId21"/>
    <p:sldId id="508" r:id="rId22"/>
    <p:sldId id="300" r:id="rId2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ерсичкина Александра" initials="ПА" lastIdx="2" clrIdx="0"/>
  <p:cmAuthor id="2" name=" Александр" initials="А" lastIdx="2" clrIdx="1">
    <p:extLst>
      <p:ext uri="{19B8F6BF-5375-455C-9EA6-DF929625EA0E}">
        <p15:presenceInfo xmlns:p15="http://schemas.microsoft.com/office/powerpoint/2012/main" userId=" Александ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C0514E"/>
    <a:srgbClr val="F79443"/>
    <a:srgbClr val="8064A2"/>
    <a:srgbClr val="C0504D"/>
    <a:srgbClr val="F79747"/>
    <a:srgbClr val="648FC4"/>
    <a:srgbClr val="3C689E"/>
    <a:srgbClr val="24A47C"/>
    <a:srgbClr val="978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1" autoAdjust="0"/>
    <p:restoredTop sz="77007" autoAdjust="0"/>
  </p:normalViewPr>
  <p:slideViewPr>
    <p:cSldViewPr>
      <p:cViewPr varScale="1">
        <p:scale>
          <a:sx n="70" d="100"/>
          <a:sy n="70" d="100"/>
        </p:scale>
        <p:origin x="1764" y="6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63BE9F-4D13-4C54-9740-7C2E2C6CA9DD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CA8B2A-6403-4926-A69C-7DA8B6F99357}">
      <dgm:prSet phldrT="[Текст]" custT="1"/>
      <dgm:spPr>
        <a:xfrm>
          <a:off x="0" y="1271590"/>
          <a:ext cx="1661587" cy="1155722"/>
        </a:xfrm>
      </dgm:spPr>
      <dgm:t>
        <a:bodyPr lIns="0" tIns="0" rIns="0" bIns="0"/>
        <a:lstStyle/>
        <a:p>
          <a:r>
            <a:rPr lang="ru-RU" sz="1200" dirty="0" smtClean="0"/>
            <a:t>Размещение проекта схемы теплоснабжения </a:t>
          </a:r>
          <a:r>
            <a:rPr lang="ru-RU" sz="1200" dirty="0" smtClean="0"/>
            <a:t>на официальном </a:t>
          </a:r>
          <a:r>
            <a:rPr lang="ru-RU" sz="1200" dirty="0" smtClean="0"/>
            <a:t>сайте администрации</a:t>
          </a:r>
          <a:endParaRPr lang="ru-RU" sz="1200" dirty="0"/>
        </a:p>
      </dgm:t>
    </dgm:pt>
    <dgm:pt modelId="{441B7262-3F65-4C7F-A5C6-64AB5F980816}" type="parTrans" cxnId="{0ED611A8-FDB6-496E-B308-179B16EC12B4}">
      <dgm:prSet/>
      <dgm:spPr/>
      <dgm:t>
        <a:bodyPr/>
        <a:lstStyle/>
        <a:p>
          <a:endParaRPr lang="ru-RU" sz="1100"/>
        </a:p>
      </dgm:t>
    </dgm:pt>
    <dgm:pt modelId="{C8C8BE82-04AD-49C1-889B-01B81CCA582B}" type="sibTrans" cxnId="{0ED611A8-FDB6-496E-B308-179B16EC12B4}">
      <dgm:prSet/>
      <dgm:spPr/>
      <dgm:t>
        <a:bodyPr/>
        <a:lstStyle/>
        <a:p>
          <a:endParaRPr lang="ru-RU" sz="1100"/>
        </a:p>
      </dgm:t>
    </dgm:pt>
    <dgm:pt modelId="{84EFEC80-7030-458B-8638-2D0DE33E6948}">
      <dgm:prSet phldrT="[Текст]" custT="1"/>
      <dgm:spPr>
        <a:xfrm>
          <a:off x="0" y="1271590"/>
          <a:ext cx="1661587" cy="1155722"/>
        </a:xfrm>
      </dgm:spPr>
      <dgm:t>
        <a:bodyPr lIns="0" tIns="0" rIns="0" bIns="0"/>
        <a:lstStyle/>
        <a:p>
          <a:r>
            <a:rPr lang="ru-RU" sz="1200" dirty="0" smtClean="0"/>
            <a:t>Завершение сбора </a:t>
          </a:r>
          <a:r>
            <a:rPr lang="ru-RU" sz="1200" dirty="0" smtClean="0"/>
            <a:t>предложений и замечаний.</a:t>
          </a:r>
        </a:p>
        <a:p>
          <a:r>
            <a:rPr lang="ru-RU" sz="1200" dirty="0" smtClean="0"/>
            <a:t>Поступившие замечания размещены на сайте.</a:t>
          </a:r>
          <a:endParaRPr lang="ru-RU" sz="1200" b="1" dirty="0"/>
        </a:p>
      </dgm:t>
    </dgm:pt>
    <dgm:pt modelId="{DB25DC3C-15F3-4A83-AEB8-4B0651226D0E}" type="parTrans" cxnId="{7A0F6D4A-2E52-4EE1-A9BE-2F4C79686CAC}">
      <dgm:prSet/>
      <dgm:spPr/>
      <dgm:t>
        <a:bodyPr/>
        <a:lstStyle/>
        <a:p>
          <a:endParaRPr lang="ru-RU" sz="1100"/>
        </a:p>
      </dgm:t>
    </dgm:pt>
    <dgm:pt modelId="{6CDD11C8-1AC5-4692-A340-9956B78C4095}" type="sibTrans" cxnId="{7A0F6D4A-2E52-4EE1-A9BE-2F4C79686CAC}">
      <dgm:prSet/>
      <dgm:spPr/>
      <dgm:t>
        <a:bodyPr/>
        <a:lstStyle/>
        <a:p>
          <a:endParaRPr lang="ru-RU" sz="1100"/>
        </a:p>
      </dgm:t>
    </dgm:pt>
    <dgm:pt modelId="{67ECFC89-3C2D-4EA8-8B5E-DED1E2C05CFD}">
      <dgm:prSet phldrT="[Текст]" custT="1"/>
      <dgm:spPr>
        <a:xfrm>
          <a:off x="0" y="1271590"/>
          <a:ext cx="1661587" cy="1155722"/>
        </a:xfrm>
      </dgm:spPr>
      <dgm:t>
        <a:bodyPr lIns="0" tIns="0" rIns="0" bIns="0"/>
        <a:lstStyle/>
        <a:p>
          <a:r>
            <a:rPr lang="ru-RU" sz="1200" dirty="0" smtClean="0"/>
            <a:t>Размещение информации о проведении публичных слушаний на </a:t>
          </a:r>
          <a:r>
            <a:rPr lang="ru-RU" sz="1200" dirty="0" smtClean="0"/>
            <a:t>официальном сайте </a:t>
          </a:r>
          <a:r>
            <a:rPr lang="ru-RU" sz="1200" dirty="0" smtClean="0"/>
            <a:t>администрации</a:t>
          </a:r>
          <a:endParaRPr lang="ru-RU" sz="1200" dirty="0"/>
        </a:p>
      </dgm:t>
    </dgm:pt>
    <dgm:pt modelId="{1EE79486-EED8-4F44-B2C0-2B948F83D63E}" type="parTrans" cxnId="{9890B702-14B7-414A-B258-C8CA1753D34C}">
      <dgm:prSet/>
      <dgm:spPr/>
      <dgm:t>
        <a:bodyPr/>
        <a:lstStyle/>
        <a:p>
          <a:endParaRPr lang="ru-RU" sz="1100"/>
        </a:p>
      </dgm:t>
    </dgm:pt>
    <dgm:pt modelId="{E1758A0D-BF4F-49B6-BDC5-E52B61A75DA4}" type="sibTrans" cxnId="{9890B702-14B7-414A-B258-C8CA1753D34C}">
      <dgm:prSet/>
      <dgm:spPr/>
      <dgm:t>
        <a:bodyPr/>
        <a:lstStyle/>
        <a:p>
          <a:endParaRPr lang="ru-RU" sz="1100"/>
        </a:p>
      </dgm:t>
    </dgm:pt>
    <dgm:pt modelId="{66150665-6EB9-40D0-813A-A5E538D67689}">
      <dgm:prSet phldrT="[Текст]" custT="1"/>
      <dgm:spPr>
        <a:xfrm>
          <a:off x="0" y="1271590"/>
          <a:ext cx="1661587" cy="1155722"/>
        </a:xfrm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200" dirty="0" smtClean="0"/>
            <a:t>Передача проекта схемы теплоснабжения в Минэнерго России на утверждение</a:t>
          </a:r>
          <a:endParaRPr lang="ru-RU" sz="1200" dirty="0"/>
        </a:p>
      </dgm:t>
    </dgm:pt>
    <dgm:pt modelId="{64536E4C-98D3-4DB7-AEFD-D5E3ECB36D94}" type="sibTrans" cxnId="{8FE89B9C-7E2C-4EDF-BA52-C97005A3A2F0}">
      <dgm:prSet/>
      <dgm:spPr/>
      <dgm:t>
        <a:bodyPr/>
        <a:lstStyle/>
        <a:p>
          <a:endParaRPr lang="ru-RU"/>
        </a:p>
      </dgm:t>
    </dgm:pt>
    <dgm:pt modelId="{182A1F09-279A-4845-9C04-93DB1A2DABA4}" type="parTrans" cxnId="{8FE89B9C-7E2C-4EDF-BA52-C97005A3A2F0}">
      <dgm:prSet/>
      <dgm:spPr/>
      <dgm:t>
        <a:bodyPr/>
        <a:lstStyle/>
        <a:p>
          <a:endParaRPr lang="ru-RU"/>
        </a:p>
      </dgm:t>
    </dgm:pt>
    <dgm:pt modelId="{DADD187F-4868-4751-9E23-B491C2BCAFC2}">
      <dgm:prSet phldrT="[Текст]" custT="1"/>
      <dgm:spPr>
        <a:xfrm>
          <a:off x="0" y="1271590"/>
          <a:ext cx="1661587" cy="1155722"/>
        </a:xfrm>
      </dgm:spPr>
      <dgm:t>
        <a:bodyPr lIns="0" tIns="0" rIns="0" bIns="0"/>
        <a:lstStyle/>
        <a:p>
          <a:r>
            <a:rPr lang="ru-RU" sz="1200" dirty="0" smtClean="0"/>
            <a:t>Публичные слушания</a:t>
          </a:r>
          <a:endParaRPr lang="ru-RU" sz="1200" dirty="0"/>
        </a:p>
      </dgm:t>
    </dgm:pt>
    <dgm:pt modelId="{488FF69A-C1EC-47AA-BC85-EBD5EE6B740A}" type="parTrans" cxnId="{64DFC7A1-0200-4F73-B736-C066F6ECF15A}">
      <dgm:prSet/>
      <dgm:spPr/>
      <dgm:t>
        <a:bodyPr/>
        <a:lstStyle/>
        <a:p>
          <a:endParaRPr lang="ru-RU"/>
        </a:p>
      </dgm:t>
    </dgm:pt>
    <dgm:pt modelId="{381CBAD1-BBE2-4445-81E9-42DF024860B0}" type="sibTrans" cxnId="{64DFC7A1-0200-4F73-B736-C066F6ECF15A}">
      <dgm:prSet/>
      <dgm:spPr/>
      <dgm:t>
        <a:bodyPr/>
        <a:lstStyle/>
        <a:p>
          <a:endParaRPr lang="ru-RU"/>
        </a:p>
      </dgm:t>
    </dgm:pt>
    <dgm:pt modelId="{0AA11E92-5578-44C5-9E04-C0B7A6ABC3DF}" type="pres">
      <dgm:prSet presAssocID="{4563BE9F-4D13-4C54-9740-7C2E2C6CA9D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7B07D7-2381-4842-A503-996EA0FAF27A}" type="pres">
      <dgm:prSet presAssocID="{4563BE9F-4D13-4C54-9740-7C2E2C6CA9DD}" presName="arrow" presStyleLbl="bgShp" presStyleIdx="0" presStyleCnt="1" custLinFactNeighborY="-1902"/>
      <dgm:spPr/>
      <dgm:t>
        <a:bodyPr/>
        <a:lstStyle/>
        <a:p>
          <a:endParaRPr lang="ru-RU"/>
        </a:p>
      </dgm:t>
    </dgm:pt>
    <dgm:pt modelId="{260FF3D3-19E8-49E9-BE23-9094FA388745}" type="pres">
      <dgm:prSet presAssocID="{4563BE9F-4D13-4C54-9740-7C2E2C6CA9DD}" presName="linearProcess" presStyleCnt="0"/>
      <dgm:spPr/>
      <dgm:t>
        <a:bodyPr/>
        <a:lstStyle/>
        <a:p>
          <a:endParaRPr lang="ru-RU"/>
        </a:p>
      </dgm:t>
    </dgm:pt>
    <dgm:pt modelId="{E38DFA02-9130-4CF1-8945-CA2C4826BD48}" type="pres">
      <dgm:prSet presAssocID="{3ACA8B2A-6403-4926-A69C-7DA8B6F99357}" presName="textNode" presStyleLbl="node1" presStyleIdx="0" presStyleCnt="5" custScaleY="108612" custLinFactNeighborX="-12412" custLinFactNeighborY="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163A5-37B0-47FE-B401-F04EA1BFACD2}" type="pres">
      <dgm:prSet presAssocID="{C8C8BE82-04AD-49C1-889B-01B81CCA582B}" presName="sibTrans" presStyleCnt="0"/>
      <dgm:spPr/>
      <dgm:t>
        <a:bodyPr/>
        <a:lstStyle/>
        <a:p>
          <a:endParaRPr lang="ru-RU"/>
        </a:p>
      </dgm:t>
    </dgm:pt>
    <dgm:pt modelId="{43B0BDD6-AA8F-4D3D-88EA-C5BD76BA889A}" type="pres">
      <dgm:prSet presAssocID="{84EFEC80-7030-458B-8638-2D0DE33E6948}" presName="textNode" presStyleLbl="node1" presStyleIdx="1" presStyleCnt="5" custScaleY="108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F0CF8-1DC9-437D-A075-6198E050B7F2}" type="pres">
      <dgm:prSet presAssocID="{6CDD11C8-1AC5-4692-A340-9956B78C4095}" presName="sibTrans" presStyleCnt="0"/>
      <dgm:spPr/>
    </dgm:pt>
    <dgm:pt modelId="{4562BA0E-AF6F-4782-B065-2CE90A7665C2}" type="pres">
      <dgm:prSet presAssocID="{67ECFC89-3C2D-4EA8-8B5E-DED1E2C05CFD}" presName="textNode" presStyleLbl="node1" presStyleIdx="2" presStyleCnt="5" custScaleY="108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360FB-45AF-4287-9819-332EE6FD6B54}" type="pres">
      <dgm:prSet presAssocID="{E1758A0D-BF4F-49B6-BDC5-E52B61A75DA4}" presName="sibTrans" presStyleCnt="0"/>
      <dgm:spPr/>
    </dgm:pt>
    <dgm:pt modelId="{0D315641-7C42-471E-BD8A-61C4EE9384DC}" type="pres">
      <dgm:prSet presAssocID="{DADD187F-4868-4751-9E23-B491C2BCAFC2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F0581-3313-4818-AC79-58EA14292712}" type="pres">
      <dgm:prSet presAssocID="{381CBAD1-BBE2-4445-81E9-42DF024860B0}" presName="sibTrans" presStyleCnt="0"/>
      <dgm:spPr/>
    </dgm:pt>
    <dgm:pt modelId="{FC366BAD-D96C-4093-A8F9-ADF71B8954DC}" type="pres">
      <dgm:prSet presAssocID="{66150665-6EB9-40D0-813A-A5E538D67689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D1E049-F749-4E1B-83CD-76BC9152271B}" type="presOf" srcId="{84EFEC80-7030-458B-8638-2D0DE33E6948}" destId="{43B0BDD6-AA8F-4D3D-88EA-C5BD76BA889A}" srcOrd="0" destOrd="0" presId="urn:microsoft.com/office/officeart/2005/8/layout/hProcess9"/>
    <dgm:cxn modelId="{7A0F6D4A-2E52-4EE1-A9BE-2F4C79686CAC}" srcId="{4563BE9F-4D13-4C54-9740-7C2E2C6CA9DD}" destId="{84EFEC80-7030-458B-8638-2D0DE33E6948}" srcOrd="1" destOrd="0" parTransId="{DB25DC3C-15F3-4A83-AEB8-4B0651226D0E}" sibTransId="{6CDD11C8-1AC5-4692-A340-9956B78C4095}"/>
    <dgm:cxn modelId="{64DFC7A1-0200-4F73-B736-C066F6ECF15A}" srcId="{4563BE9F-4D13-4C54-9740-7C2E2C6CA9DD}" destId="{DADD187F-4868-4751-9E23-B491C2BCAFC2}" srcOrd="3" destOrd="0" parTransId="{488FF69A-C1EC-47AA-BC85-EBD5EE6B740A}" sibTransId="{381CBAD1-BBE2-4445-81E9-42DF024860B0}"/>
    <dgm:cxn modelId="{8FE89B9C-7E2C-4EDF-BA52-C97005A3A2F0}" srcId="{4563BE9F-4D13-4C54-9740-7C2E2C6CA9DD}" destId="{66150665-6EB9-40D0-813A-A5E538D67689}" srcOrd="4" destOrd="0" parTransId="{182A1F09-279A-4845-9C04-93DB1A2DABA4}" sibTransId="{64536E4C-98D3-4DB7-AEFD-D5E3ECB36D94}"/>
    <dgm:cxn modelId="{0ED611A8-FDB6-496E-B308-179B16EC12B4}" srcId="{4563BE9F-4D13-4C54-9740-7C2E2C6CA9DD}" destId="{3ACA8B2A-6403-4926-A69C-7DA8B6F99357}" srcOrd="0" destOrd="0" parTransId="{441B7262-3F65-4C7F-A5C6-64AB5F980816}" sibTransId="{C8C8BE82-04AD-49C1-889B-01B81CCA582B}"/>
    <dgm:cxn modelId="{4856059F-2849-483B-9F27-B5A8AAFA99E4}" type="presOf" srcId="{3ACA8B2A-6403-4926-A69C-7DA8B6F99357}" destId="{E38DFA02-9130-4CF1-8945-CA2C4826BD48}" srcOrd="0" destOrd="0" presId="urn:microsoft.com/office/officeart/2005/8/layout/hProcess9"/>
    <dgm:cxn modelId="{9890B702-14B7-414A-B258-C8CA1753D34C}" srcId="{4563BE9F-4D13-4C54-9740-7C2E2C6CA9DD}" destId="{67ECFC89-3C2D-4EA8-8B5E-DED1E2C05CFD}" srcOrd="2" destOrd="0" parTransId="{1EE79486-EED8-4F44-B2C0-2B948F83D63E}" sibTransId="{E1758A0D-BF4F-49B6-BDC5-E52B61A75DA4}"/>
    <dgm:cxn modelId="{206D6BAE-13C0-4331-9F77-AE0362F80D07}" type="presOf" srcId="{67ECFC89-3C2D-4EA8-8B5E-DED1E2C05CFD}" destId="{4562BA0E-AF6F-4782-B065-2CE90A7665C2}" srcOrd="0" destOrd="0" presId="urn:microsoft.com/office/officeart/2005/8/layout/hProcess9"/>
    <dgm:cxn modelId="{30551971-FF1C-44DC-A940-F9383AC3556F}" type="presOf" srcId="{66150665-6EB9-40D0-813A-A5E538D67689}" destId="{FC366BAD-D96C-4093-A8F9-ADF71B8954DC}" srcOrd="0" destOrd="0" presId="urn:microsoft.com/office/officeart/2005/8/layout/hProcess9"/>
    <dgm:cxn modelId="{3DE8BCCE-4ABC-4FAA-8F7B-96D4E5A17E01}" type="presOf" srcId="{4563BE9F-4D13-4C54-9740-7C2E2C6CA9DD}" destId="{0AA11E92-5578-44C5-9E04-C0B7A6ABC3DF}" srcOrd="0" destOrd="0" presId="urn:microsoft.com/office/officeart/2005/8/layout/hProcess9"/>
    <dgm:cxn modelId="{AE87FD58-9197-4190-BACF-C53CC8B110DB}" type="presOf" srcId="{DADD187F-4868-4751-9E23-B491C2BCAFC2}" destId="{0D315641-7C42-471E-BD8A-61C4EE9384DC}" srcOrd="0" destOrd="0" presId="urn:microsoft.com/office/officeart/2005/8/layout/hProcess9"/>
    <dgm:cxn modelId="{DC566426-412F-4E0F-95EE-67B3B5A69DD8}" type="presParOf" srcId="{0AA11E92-5578-44C5-9E04-C0B7A6ABC3DF}" destId="{057B07D7-2381-4842-A503-996EA0FAF27A}" srcOrd="0" destOrd="0" presId="urn:microsoft.com/office/officeart/2005/8/layout/hProcess9"/>
    <dgm:cxn modelId="{9CD5E3F3-1421-4FB2-A5A1-119A7C1E221A}" type="presParOf" srcId="{0AA11E92-5578-44C5-9E04-C0B7A6ABC3DF}" destId="{260FF3D3-19E8-49E9-BE23-9094FA388745}" srcOrd="1" destOrd="0" presId="urn:microsoft.com/office/officeart/2005/8/layout/hProcess9"/>
    <dgm:cxn modelId="{1352C86C-8461-4F04-8181-6002DCCC18E7}" type="presParOf" srcId="{260FF3D3-19E8-49E9-BE23-9094FA388745}" destId="{E38DFA02-9130-4CF1-8945-CA2C4826BD48}" srcOrd="0" destOrd="0" presId="urn:microsoft.com/office/officeart/2005/8/layout/hProcess9"/>
    <dgm:cxn modelId="{F737571B-D041-4525-AC2A-B4568CD67D55}" type="presParOf" srcId="{260FF3D3-19E8-49E9-BE23-9094FA388745}" destId="{FEB163A5-37B0-47FE-B401-F04EA1BFACD2}" srcOrd="1" destOrd="0" presId="urn:microsoft.com/office/officeart/2005/8/layout/hProcess9"/>
    <dgm:cxn modelId="{62B74026-2C4C-46C3-B56D-9853F167F3EF}" type="presParOf" srcId="{260FF3D3-19E8-49E9-BE23-9094FA388745}" destId="{43B0BDD6-AA8F-4D3D-88EA-C5BD76BA889A}" srcOrd="2" destOrd="0" presId="urn:microsoft.com/office/officeart/2005/8/layout/hProcess9"/>
    <dgm:cxn modelId="{60330F5F-8C03-4748-BD7D-53144643FB8E}" type="presParOf" srcId="{260FF3D3-19E8-49E9-BE23-9094FA388745}" destId="{C43F0CF8-1DC9-437D-A075-6198E050B7F2}" srcOrd="3" destOrd="0" presId="urn:microsoft.com/office/officeart/2005/8/layout/hProcess9"/>
    <dgm:cxn modelId="{228EFAA4-2085-45C0-9CBD-B6F20C73A974}" type="presParOf" srcId="{260FF3D3-19E8-49E9-BE23-9094FA388745}" destId="{4562BA0E-AF6F-4782-B065-2CE90A7665C2}" srcOrd="4" destOrd="0" presId="urn:microsoft.com/office/officeart/2005/8/layout/hProcess9"/>
    <dgm:cxn modelId="{61E592B4-A2F4-407E-8029-C571861533FB}" type="presParOf" srcId="{260FF3D3-19E8-49E9-BE23-9094FA388745}" destId="{0E6360FB-45AF-4287-9819-332EE6FD6B54}" srcOrd="5" destOrd="0" presId="urn:microsoft.com/office/officeart/2005/8/layout/hProcess9"/>
    <dgm:cxn modelId="{3E75DE93-DF6A-429F-9097-892C4E08A8CF}" type="presParOf" srcId="{260FF3D3-19E8-49E9-BE23-9094FA388745}" destId="{0D315641-7C42-471E-BD8A-61C4EE9384DC}" srcOrd="6" destOrd="0" presId="urn:microsoft.com/office/officeart/2005/8/layout/hProcess9"/>
    <dgm:cxn modelId="{20E4D07D-A1A0-4B12-AC98-AA2F379B66A2}" type="presParOf" srcId="{260FF3D3-19E8-49E9-BE23-9094FA388745}" destId="{DF4F0581-3313-4818-AC79-58EA14292712}" srcOrd="7" destOrd="0" presId="urn:microsoft.com/office/officeart/2005/8/layout/hProcess9"/>
    <dgm:cxn modelId="{85D98FC8-1351-4BCC-8A3F-E802081A24A3}" type="presParOf" srcId="{260FF3D3-19E8-49E9-BE23-9094FA388745}" destId="{FC366BAD-D96C-4093-A8F9-ADF71B8954DC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7B07D7-2381-4842-A503-996EA0FAF27A}">
      <dsp:nvSpPr>
        <dsp:cNvPr id="0" name=""/>
        <dsp:cNvSpPr/>
      </dsp:nvSpPr>
      <dsp:spPr>
        <a:xfrm>
          <a:off x="685799" y="0"/>
          <a:ext cx="7772400" cy="404319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38DFA02-9130-4CF1-8945-CA2C4826BD48}">
      <dsp:nvSpPr>
        <dsp:cNvPr id="0" name=""/>
        <dsp:cNvSpPr/>
      </dsp:nvSpPr>
      <dsp:spPr>
        <a:xfrm>
          <a:off x="0" y="1144335"/>
          <a:ext cx="1612701" cy="17565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Размещение проекта схемы теплоснабжения </a:t>
          </a:r>
          <a:r>
            <a:rPr lang="ru-RU" sz="1200" kern="1200" dirty="0" smtClean="0"/>
            <a:t>на официальном </a:t>
          </a:r>
          <a:r>
            <a:rPr lang="ru-RU" sz="1200" kern="1200" dirty="0" smtClean="0"/>
            <a:t>сайте администрации</a:t>
          </a:r>
          <a:endParaRPr lang="ru-RU" sz="1200" kern="1200" dirty="0"/>
        </a:p>
      </dsp:txBody>
      <dsp:txXfrm>
        <a:off x="78726" y="1223061"/>
        <a:ext cx="1455249" cy="1599103"/>
      </dsp:txXfrm>
    </dsp:sp>
    <dsp:sp modelId="{43B0BDD6-AA8F-4D3D-88EA-C5BD76BA889A}">
      <dsp:nvSpPr>
        <dsp:cNvPr id="0" name=""/>
        <dsp:cNvSpPr/>
      </dsp:nvSpPr>
      <dsp:spPr>
        <a:xfrm>
          <a:off x="1884164" y="1143317"/>
          <a:ext cx="1612701" cy="17565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Завершение сбора </a:t>
          </a:r>
          <a:r>
            <a:rPr lang="ru-RU" sz="1200" kern="1200" dirty="0" smtClean="0"/>
            <a:t>предложений и замечаний.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Поступившие замечания размещены на сайте.</a:t>
          </a:r>
          <a:endParaRPr lang="ru-RU" sz="1200" b="1" kern="1200" dirty="0"/>
        </a:p>
      </dsp:txBody>
      <dsp:txXfrm>
        <a:off x="1962890" y="1222043"/>
        <a:ext cx="1455249" cy="1599103"/>
      </dsp:txXfrm>
    </dsp:sp>
    <dsp:sp modelId="{4562BA0E-AF6F-4782-B065-2CE90A7665C2}">
      <dsp:nvSpPr>
        <dsp:cNvPr id="0" name=""/>
        <dsp:cNvSpPr/>
      </dsp:nvSpPr>
      <dsp:spPr>
        <a:xfrm>
          <a:off x="3765649" y="1143317"/>
          <a:ext cx="1612701" cy="17565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Размещение информации о проведении публичных слушаний на </a:t>
          </a:r>
          <a:r>
            <a:rPr lang="ru-RU" sz="1200" kern="1200" dirty="0" smtClean="0"/>
            <a:t>официальном сайте </a:t>
          </a:r>
          <a:r>
            <a:rPr lang="ru-RU" sz="1200" kern="1200" dirty="0" smtClean="0"/>
            <a:t>администрации</a:t>
          </a:r>
          <a:endParaRPr lang="ru-RU" sz="1200" kern="1200" dirty="0"/>
        </a:p>
      </dsp:txBody>
      <dsp:txXfrm>
        <a:off x="3844375" y="1222043"/>
        <a:ext cx="1455249" cy="1599103"/>
      </dsp:txXfrm>
    </dsp:sp>
    <dsp:sp modelId="{0D315641-7C42-471E-BD8A-61C4EE9384DC}">
      <dsp:nvSpPr>
        <dsp:cNvPr id="0" name=""/>
        <dsp:cNvSpPr/>
      </dsp:nvSpPr>
      <dsp:spPr>
        <a:xfrm>
          <a:off x="5647134" y="1212957"/>
          <a:ext cx="1612701" cy="161727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Публичные слушания</a:t>
          </a:r>
          <a:endParaRPr lang="ru-RU" sz="1200" kern="1200" dirty="0"/>
        </a:p>
      </dsp:txBody>
      <dsp:txXfrm>
        <a:off x="5725860" y="1291683"/>
        <a:ext cx="1455249" cy="1459824"/>
      </dsp:txXfrm>
    </dsp:sp>
    <dsp:sp modelId="{FC366BAD-D96C-4093-A8F9-ADF71B8954DC}">
      <dsp:nvSpPr>
        <dsp:cNvPr id="0" name=""/>
        <dsp:cNvSpPr/>
      </dsp:nvSpPr>
      <dsp:spPr>
        <a:xfrm>
          <a:off x="7528619" y="1212957"/>
          <a:ext cx="1612701" cy="1617276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Передача проекта схемы теплоснабжения в Минэнерго России на утверждение</a:t>
          </a:r>
          <a:endParaRPr lang="ru-RU" sz="1200" kern="1200" dirty="0"/>
        </a:p>
      </dsp:txBody>
      <dsp:txXfrm>
        <a:off x="7607345" y="1291683"/>
        <a:ext cx="1455249" cy="1459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77C5A-4BF1-4165-AC03-0AC43FF87B98}" type="datetimeFigureOut">
              <a:rPr lang="ru-RU" smtClean="0"/>
              <a:t>14.06.2023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5A2EA-4F43-45A4-968C-B9A1556231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42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Добрый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424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Основной проблемой в теплоснабжении, как и в других городах, являет конечно же износ основных фондов и, как следствие, низкая эффективность </a:t>
            </a:r>
            <a:r>
              <a:rPr lang="ru-RU" dirty="0" err="1" smtClean="0"/>
              <a:t>топливоиспользования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Также к основным проблемам, следует отнести, низкое качество теплоснабжения потребителей, обусловленное в основном износом </a:t>
            </a:r>
            <a:r>
              <a:rPr lang="ru-RU" dirty="0" err="1" smtClean="0"/>
              <a:t>теплосетевого</a:t>
            </a:r>
            <a:r>
              <a:rPr lang="ru-RU" dirty="0" smtClean="0"/>
              <a:t> хозяйства и недостаточная обеспеченность средствами коммерческого учета энергоресурсов.</a:t>
            </a:r>
          </a:p>
          <a:p>
            <a:r>
              <a:rPr lang="ru-RU" dirty="0" smtClean="0"/>
              <a:t>Для разрешения этих проблем в актуализации схемы теплоснабжения предусматривается:</a:t>
            </a:r>
          </a:p>
          <a:p>
            <a:pPr lvl="0"/>
            <a:r>
              <a:rPr lang="ru-RU" dirty="0" smtClean="0"/>
              <a:t>строительство новых и реконструкция действующих источников тепла с заменой физически изношенного оборудования с установкой нового современного оборудования;</a:t>
            </a:r>
          </a:p>
          <a:p>
            <a:pPr lvl="0"/>
            <a:r>
              <a:rPr lang="ru-RU" dirty="0" smtClean="0"/>
              <a:t>вывод из эксплуатации малоэффективного и физически изношенного оборудования котельных при переключении потребителей на другие источники тепла;</a:t>
            </a:r>
          </a:p>
          <a:p>
            <a:r>
              <a:rPr lang="ru-RU" dirty="0" smtClean="0"/>
              <a:t>значительный объем реконструкции ветхих участков тепловых сетей, отработавших свой ресурс.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990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Основными мероприятиями</a:t>
            </a:r>
            <a:r>
              <a:rPr lang="ru-RU" baseline="0" dirty="0" smtClean="0"/>
              <a:t> для решения названных проблем назначены следующие: …</a:t>
            </a:r>
          </a:p>
          <a:p>
            <a:endParaRPr lang="ru-RU" baseline="0" dirty="0" smtClean="0"/>
          </a:p>
          <a:p>
            <a:r>
              <a:rPr lang="ru-RU" baseline="0" dirty="0" smtClean="0"/>
              <a:t>Реализация данных мероприятий даёт следующие эффекты: 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07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проект схемы теплоснабжения рассмотрен Оптимистичный вариант развития, которые предусматривает</a:t>
            </a:r>
            <a:r>
              <a:rPr lang="ru-RU" baseline="0" dirty="0" smtClean="0"/>
              <a:t> следующие мероприятия по основным ТСО.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053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Оптимистичный</a:t>
            </a:r>
            <a:r>
              <a:rPr lang="ru-RU" baseline="0" dirty="0" smtClean="0"/>
              <a:t> вариант выглядит безусловно привлекательно с технической точки зрения. Здесь обеспечивается реконструкция 100 % источников тепловой энергии и 21 % тепловых сетей, что позволяет приблизиться к нормативным показателям эксплуатации систем.</a:t>
            </a:r>
          </a:p>
          <a:p>
            <a:r>
              <a:rPr lang="ru-RU" baseline="0" dirty="0" smtClean="0"/>
              <a:t>Однако, тарифные последствия оставляют желать лучшего. Так при стоимости реализации мероприятий в 26,3 млрд. руб. с НДС в прогнозных ценах возникает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вызывает рост тарифа для потребителей в среднем на 10 % ежегодно сверх уровня предельного тарифа.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Такая</a:t>
            </a:r>
            <a:r>
              <a:rPr lang="ru-RU" sz="120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ситуация сегодня не допустима и не одобряется экспертным сообществом Минэнерго.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931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этой</a:t>
            </a:r>
            <a:r>
              <a:rPr lang="ru-RU" baseline="0" dirty="0" smtClean="0"/>
              <a:t> связи предлагается рассмотреть альтернативный вариант развития систем теплоснабжения – реалистичный. Остановимся более подробно на нём.</a:t>
            </a:r>
          </a:p>
          <a:p>
            <a:r>
              <a:rPr lang="ru-RU" baseline="0" dirty="0" smtClean="0"/>
              <a:t>В реалистичном варианте несколько пересмотрен состав мероприятий, а именно: … (информация со слайда),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252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00" b="0" kern="1200" dirty="0" smtClean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мероприятия на источниках тепловой энергии по реалистичному варианту заключаются в … (текст со слайда).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044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</a:t>
            </a:r>
            <a:r>
              <a:rPr lang="ru-RU" baseline="0" dirty="0" smtClean="0"/>
              <a:t> представлены объемы капитальных вложении в реализацию предлагаемых по реалистичному варианту мероприятий.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271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этом предлагается</a:t>
            </a:r>
            <a:r>
              <a:rPr lang="ru-RU" baseline="0" dirty="0" smtClean="0"/>
              <a:t> использоваться следующие источники финансирования мероприятий: … (информация со слайда).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463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</a:t>
            </a:r>
            <a:r>
              <a:rPr lang="ru-RU" baseline="0" dirty="0" smtClean="0"/>
              <a:t> самое главное: как результат – тарифные последствия, позволяющие выполнить предложенный перечень не превышая предельный тариф!</a:t>
            </a:r>
          </a:p>
          <a:p>
            <a:r>
              <a:rPr lang="ru-RU" baseline="0" dirty="0" smtClean="0"/>
              <a:t>На данном слайде показан прогнозный тариф </a:t>
            </a:r>
            <a:r>
              <a:rPr lang="ru-RU" b="0" baseline="0" dirty="0" smtClean="0"/>
              <a:t>для </a:t>
            </a:r>
            <a:r>
              <a:rPr lang="ru-RU" sz="1200" b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ru-RU" sz="1200" b="0" dirty="0" err="1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200" b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5183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Также </a:t>
            </a:r>
            <a:r>
              <a:rPr lang="ru-RU" b="0" dirty="0" smtClean="0"/>
              <a:t>выполнен анализ </a:t>
            </a:r>
            <a:r>
              <a:rPr lang="ru-RU" sz="120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экономической эффективности реализации мероприятий по переводу существующих потребителей на закрытую схему ГВС, который дал отрицательный результат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дисконтированный срок окупаемости мероприятий  70 лет.</a:t>
            </a:r>
          </a:p>
          <a:p>
            <a:r>
              <a:rPr lang="ru-RU" sz="1200" b="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Таким образом, согласно обновленной норме закона, в схеме обосновано отсутствие необходимости «закрытия» схемы ГВС.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1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Приветствие и вступительное слово </a:t>
            </a:r>
            <a:r>
              <a:rPr lang="ru-RU" b="1" dirty="0" smtClean="0"/>
              <a:t>Н.В. Вишнева </a:t>
            </a:r>
            <a:r>
              <a:rPr lang="ru-RU" dirty="0" smtClean="0"/>
              <a:t>о ходе разработке схемы теплоснабжения, повествование</a:t>
            </a:r>
            <a:r>
              <a:rPr lang="ru-RU" baseline="0" dirty="0" smtClean="0"/>
              <a:t> о порядке разработки проекта.</a:t>
            </a:r>
          </a:p>
          <a:p>
            <a:r>
              <a:rPr lang="ru-RU" baseline="0" dirty="0" smtClean="0"/>
              <a:t>Передача слова представителю разработчика.</a:t>
            </a:r>
          </a:p>
          <a:p>
            <a:endParaRPr lang="ru-RU" b="1" baseline="0" dirty="0" smtClean="0"/>
          </a:p>
          <a:p>
            <a:r>
              <a:rPr lang="ru-RU" b="1" baseline="0" dirty="0" smtClean="0"/>
              <a:t>Слова разработчика:</a:t>
            </a:r>
          </a:p>
          <a:p>
            <a:r>
              <a:rPr lang="ru-RU" baseline="0" dirty="0" smtClean="0"/>
              <a:t>Добрый день, уважаемые участники публичных слушаний! Николай Владимирович, спасибо за предоставленное слово.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Основная цель разработки</a:t>
            </a:r>
            <a:r>
              <a:rPr lang="ru-RU" baseline="0" dirty="0" smtClean="0"/>
              <a:t> проекта с</a:t>
            </a:r>
            <a:r>
              <a:rPr lang="ru-RU" dirty="0" smtClean="0"/>
              <a:t>хемы теплоснабжения – обеспечить максимальную надежность теплоснабжения при минимально возможных затратах и минимальном воздействии на окружающую среду,</a:t>
            </a:r>
            <a:r>
              <a:rPr lang="ru-RU" baseline="0" dirty="0" smtClean="0"/>
              <a:t> при этом определить основные направления развития систем теплоснабжения с учетом материалов территориального планирования для обеспечения теплом перспективных потребителей.</a:t>
            </a:r>
            <a:endParaRPr lang="ru-RU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008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Заканчивая</a:t>
            </a:r>
            <a:r>
              <a:rPr lang="ru-RU" baseline="0" dirty="0" smtClean="0"/>
              <a:t> свой доклад, отмечу основные индикаторы предлагаемого реалистичного варианта: … (текст со слайда).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46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Рассмотрим структуру централизованного</a:t>
            </a:r>
            <a:r>
              <a:rPr lang="ru-RU" baseline="0" dirty="0" smtClean="0"/>
              <a:t> теплоснабжения города.</a:t>
            </a:r>
          </a:p>
          <a:p>
            <a:r>
              <a:rPr lang="ru-RU" baseline="0" dirty="0" smtClean="0"/>
              <a:t>(Зачитать со слайда ключевую информацию).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00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было отмечено на предыдущем слайде</a:t>
            </a:r>
            <a:r>
              <a:rPr lang="ru-RU" baseline="0" dirty="0" smtClean="0"/>
              <a:t>, на территории города ведут свою деятельность 40 ЕТО. Крупнейшие из них представлены на слайде с указанием основных характеристик эксплуатируемых систем.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84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 период прошедший</a:t>
            </a:r>
            <a:r>
              <a:rPr lang="ru-RU" baseline="0" dirty="0" smtClean="0"/>
              <a:t> с утверждения схемы в 2020 году в структуре теплоснабжения произошли следующие изменения.</a:t>
            </a:r>
          </a:p>
          <a:p>
            <a:r>
              <a:rPr lang="ru-RU" baseline="0" dirty="0" smtClean="0"/>
              <a:t>(зачитать текст со слайда)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227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Кроме того, …</a:t>
            </a:r>
            <a:r>
              <a:rPr lang="ru-RU" baseline="0" dirty="0" smtClean="0"/>
              <a:t> (зачитать текст со слайда)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62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рамках работы</a:t>
            </a:r>
            <a:r>
              <a:rPr lang="ru-RU" baseline="0" dirty="0" smtClean="0"/>
              <a:t> над проектом </a:t>
            </a:r>
            <a:r>
              <a:rPr lang="ru-RU" baseline="0" dirty="0" err="1" smtClean="0"/>
              <a:t>проанализрованы</a:t>
            </a:r>
            <a:r>
              <a:rPr lang="ru-RU" baseline="0" dirty="0" smtClean="0"/>
              <a:t> материалы и обобщены  документы территориального планирования: утвержденные генеральный план города и проекты планировки территории, а также выданные технические условия ТСО на подключение к системам теплоснабжения.</a:t>
            </a:r>
          </a:p>
          <a:p>
            <a:pPr algn="just">
              <a:tabLst>
                <a:tab pos="180340" algn="l"/>
              </a:tabLst>
            </a:pPr>
            <a:r>
              <a:rPr lang="ru-RU" baseline="0" dirty="0" smtClean="0"/>
              <a:t>Итого </a:t>
            </a:r>
            <a:r>
              <a:rPr lang="ru-RU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количество перспективных потребителей</a:t>
            </a:r>
            <a:r>
              <a:rPr lang="en-US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543 объекта</a:t>
            </a:r>
          </a:p>
          <a:p>
            <a:pPr algn="just">
              <a:tabLst>
                <a:tab pos="180340" algn="l"/>
              </a:tabLst>
            </a:pPr>
            <a:r>
              <a:rPr lang="ru-RU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Количество новых площадок застройки</a:t>
            </a:r>
            <a:r>
              <a:rPr lang="en-US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sz="1200" b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205 (на большинстве площадок несколько потребителей)</a:t>
            </a:r>
            <a:r>
              <a:rPr lang="ru-RU" sz="1200" b="0" dirty="0" smtClean="0">
                <a:latin typeface="+mn-lt"/>
                <a:ea typeface="+mn-ea"/>
                <a:cs typeface="+mn-cs"/>
              </a:rPr>
              <a:t>.</a:t>
            </a:r>
            <a:endParaRPr lang="ru-RU" sz="1200" b="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563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Далее,</a:t>
            </a:r>
            <a:r>
              <a:rPr lang="ru-RU" baseline="0" dirty="0" smtClean="0"/>
              <a:t> основе проведенного анализа, сформированы объемы прироста строительных фондов. Так … (информация со слайда).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382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основе сформированного </a:t>
            </a:r>
            <a:r>
              <a:rPr lang="ru-RU" baseline="0" dirty="0" smtClean="0"/>
              <a:t>объема строительных фондов определена динамика прироста тепловых нагрузок, которая представлена на слайде.</a:t>
            </a:r>
          </a:p>
          <a:p>
            <a:r>
              <a:rPr lang="ru-RU" baseline="0" dirty="0" smtClean="0"/>
              <a:t>(кратко информация со слайда).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5A2EA-4F43-45A4-968C-B9A1556231DD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722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C46D8-9979-400E-9BCD-14CDD27D34CF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4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42288-5C9E-4136-A986-E0E6795501B3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89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E519F-23A0-4AED-980B-5BD469D91530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815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8729F-126E-46AB-8C7D-C67AA5D13279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83D9B-28C1-4331-968A-06AFC8AF368F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D525-A887-405A-ABC2-7569F44C0092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5DE8A-1C4E-4019-9CBC-1A14D01BF54D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086C-4E01-4164-9AEF-9B8A63E2B898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1518-62A1-4763-BA65-D6E197959765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8A0B4-5770-42A8-93D8-C8149FFFFD73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4DDA-275A-46EA-8394-911CF75A7076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49CDA-6D44-454B-8FAB-387C6F27671F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368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394A-5AC8-4B7F-9EB8-28308C902FB9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0DFD-F2F6-4A3C-8F2B-49AAB6CC6D06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7BF4-5285-4AAB-AE7C-CF0BFDE98970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EDD1-74DC-43D6-8E3E-189E70E01388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51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51526-E485-496D-87AE-E5B55906128D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50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1EB1D-6C9B-4144-BBFD-1E721515CFE1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2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1006A-3D96-426D-BB11-620104DEFE9A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22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72379-39FD-4AF0-8AB3-6AFE863C9076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79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FC4A0-0D8D-49B7-AEFF-CD4F76FDFF05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091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077E-E03E-407A-9038-72380491AFEC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933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232DF-7DEC-4283-80FC-A5E10E0CA27F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878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7BDD177-D5AE-41DD-9B95-4219B6DB91F0}" type="datetime1">
              <a:rPr lang="ru-RU" smtClean="0"/>
              <a:t>14.06.2023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CF7C4DA-FEED-89AC-CE86-79A2C17940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6" b="2729"/>
          <a:stretch/>
        </p:blipFill>
        <p:spPr>
          <a:xfrm>
            <a:off x="4155" y="98369"/>
            <a:ext cx="9126302" cy="6661261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2810" y="5373216"/>
            <a:ext cx="8928992" cy="1298575"/>
          </a:xfrm>
          <a:prstGeom prst="rect">
            <a:avLst/>
          </a:prstGeom>
          <a:solidFill>
            <a:srgbClr val="3C689E">
              <a:alpha val="80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Проект схемы теплоснабжения </a:t>
            </a:r>
            <a:b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 город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Ту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л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а 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 2038 г.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7AC466-4811-BF70-F3FF-200AE03513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801" y="123583"/>
            <a:ext cx="1449558" cy="174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79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5496" y="44624"/>
            <a:ext cx="8946529" cy="57606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Существующие проблемы в системе теплоснабжения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1370F1C2-F907-495B-9358-9892F9C9F035}"/>
              </a:ext>
            </a:extLst>
          </p:cNvPr>
          <p:cNvSpPr txBox="1">
            <a:spLocks/>
          </p:cNvSpPr>
          <p:nvPr/>
        </p:nvSpPr>
        <p:spPr>
          <a:xfrm>
            <a:off x="245299" y="1025352"/>
            <a:ext cx="4248472" cy="5832648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00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Высокие потери тепла в тепловых сетях ТЭЦ и котельных </a:t>
            </a:r>
            <a:b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общая величина потерь - 11 % от отпуска тепла в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сеть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Физический износ оборудования ТЭЦ и котельных </a:t>
            </a:r>
            <a:b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средний срок службы оборудования 67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Старение тепловых сетей</a:t>
            </a:r>
            <a:b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средний срок  службы т/с 41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Низкая загрузка теплофикационного оборудования ТЭЦ и котельных</a:t>
            </a:r>
            <a:b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на котельных КИУТМ составляет 17,9%</a:t>
            </a:r>
            <a:b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на ТЭЦ КИУТМ составляет 13,9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03648" y="476672"/>
            <a:ext cx="1778518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indent="0" algn="just">
              <a:spcBef>
                <a:spcPct val="20000"/>
              </a:spcBef>
              <a:buFont typeface="Arial" pitchFamily="34" charset="0"/>
              <a:buNone/>
              <a:defRPr sz="1400" b="1">
                <a:solidFill>
                  <a:srgbClr val="003366"/>
                </a:solidFill>
                <a:latin typeface="Arial" pitchFamily="34" charset="0"/>
                <a:ea typeface="Meiryo UI" pitchFamily="34" charset="-128"/>
                <a:cs typeface="Arial" pitchFamily="34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ru-RU" sz="1700" u="sng" cap="all" dirty="0" smtClean="0">
                <a:solidFill>
                  <a:srgbClr val="C00000"/>
                </a:solidFill>
              </a:rPr>
              <a:t>Проблемы</a:t>
            </a:r>
            <a:endParaRPr lang="ru-RU" sz="1700" u="sng" cap="all" dirty="0">
              <a:solidFill>
                <a:srgbClr val="C00000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444207" y="476672"/>
            <a:ext cx="1573335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indent="0" algn="just">
              <a:spcBef>
                <a:spcPct val="20000"/>
              </a:spcBef>
              <a:buFont typeface="Arial" pitchFamily="34" charset="0"/>
              <a:buNone/>
              <a:defRPr sz="1400" b="1">
                <a:solidFill>
                  <a:srgbClr val="003366"/>
                </a:solidFill>
                <a:latin typeface="Arial" pitchFamily="34" charset="0"/>
                <a:ea typeface="Meiryo UI" pitchFamily="34" charset="-128"/>
                <a:cs typeface="Arial" pitchFamily="34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ru-RU" sz="1700" u="sng" cap="all" dirty="0" smtClean="0">
                <a:solidFill>
                  <a:srgbClr val="C00000"/>
                </a:solidFill>
              </a:rPr>
              <a:t>Решения</a:t>
            </a:r>
            <a:endParaRPr lang="ru-RU" sz="1700" u="sng" cap="all" dirty="0">
              <a:solidFill>
                <a:srgbClr val="C00000"/>
              </a:solidFill>
            </a:endParaRPr>
          </a:p>
        </p:txBody>
      </p:sp>
      <p:pic>
        <p:nvPicPr>
          <p:cNvPr id="8" name="Picture 2" descr="Z:\ДИЗАЙНЕРЫ\WORK_2016\Валерий\Презентация по схеме теплоснабжения\!рабочее\картинки\pr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76" y="476672"/>
            <a:ext cx="338947" cy="35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Z:\ДИЗАЙНЕРЫ\WORK_2016\Валерий\Презентация по схеме теплоснабжения\!рабочее\картинки\re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537" y="417566"/>
            <a:ext cx="401932" cy="41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1370F1C2-F907-495B-9358-9892F9C9F035}"/>
              </a:ext>
            </a:extLst>
          </p:cNvPr>
          <p:cNvSpPr txBox="1">
            <a:spLocks/>
          </p:cNvSpPr>
          <p:nvPr/>
        </p:nvSpPr>
        <p:spPr>
          <a:xfrm>
            <a:off x="4675950" y="1025352"/>
            <a:ext cx="4248472" cy="583264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marL="360000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defRPr kumimoji="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Строительство новых источников тепловой энергии и реконструкция действующих с заменой физически изношенного оборудования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Вывод из эксплуатации физически изношенных котельных при переключении потребителей на более эффективные котельные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Реконструкция ветхих участков тепловых сетей, отработавших свой ресурс и / или сокращение дальности транспорта тепловой энергии по данным тепловым сетям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Установка нового современного котельного оборудования с КПД не менее 92% и / или вывод из эксплуатации малоэффективного действующего оборудования котельных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Соблюдение утвержденных температурных графиков отпуска тепловой энергии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/>
              <a:t>Оснащение новых и реконструируемых котельных приборами коммерческого учета ресурсов тепловой энергии, отпущенной с </a:t>
            </a:r>
            <a:r>
              <a:rPr lang="ru-RU" sz="1300" dirty="0" smtClean="0"/>
              <a:t>коллекторов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858737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107504" y="1484784"/>
            <a:ext cx="4752528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Перекладка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магистральных и квартальных тепловых сетей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496" y="116632"/>
            <a:ext cx="8911899" cy="57606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пути решения существующих проблем в сфере теплоснабжения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716016" y="908720"/>
            <a:ext cx="72008" cy="56166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4788024" y="1484784"/>
            <a:ext cx="4266009" cy="50405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kumimoji="0" sz="1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342900" indent="-342900">
              <a:buAutoNum type="arabicPeriod"/>
            </a:pPr>
            <a:r>
              <a:rPr lang="ru-RU" dirty="0"/>
              <a:t>Снижение срока службы сетей</a:t>
            </a:r>
          </a:p>
          <a:p>
            <a:pPr marL="342900" indent="-342900">
              <a:buAutoNum type="arabicPeriod"/>
            </a:pPr>
            <a:r>
              <a:rPr lang="ru-RU" dirty="0"/>
              <a:t>Снижение количества повреждений тепловых сетей</a:t>
            </a:r>
          </a:p>
          <a:p>
            <a:pPr marL="342900" indent="-342900">
              <a:buAutoNum type="arabicPeriod"/>
            </a:pPr>
            <a:r>
              <a:rPr lang="ru-RU" dirty="0"/>
              <a:t>Снижение тепловых потерь в сетях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7504" y="548680"/>
            <a:ext cx="4536504" cy="36004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Необходимые мероприятия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788024" y="548680"/>
            <a:ext cx="4266009" cy="50405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kumimoji="0" sz="1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dirty="0"/>
              <a:t>Эффект от реализации мероприятий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07504" y="3140968"/>
            <a:ext cx="4644516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Реконструкция и техническое перевооружение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ТЭЦ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котельных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52020" y="2960948"/>
            <a:ext cx="4266009" cy="50405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kumimoji="0" sz="1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342900" indent="-342900">
              <a:buAutoNum type="arabicPeriod"/>
            </a:pPr>
            <a:r>
              <a:rPr lang="ru-RU" dirty="0" smtClean="0"/>
              <a:t>Снижение </a:t>
            </a:r>
            <a:r>
              <a:rPr lang="ru-RU" dirty="0"/>
              <a:t>удельного расхода условного топлива</a:t>
            </a:r>
          </a:p>
          <a:p>
            <a:pPr marL="342900" indent="-342900">
              <a:buAutoNum type="arabicPeriod"/>
            </a:pPr>
            <a:r>
              <a:rPr lang="ru-RU" dirty="0"/>
              <a:t>Повышение установленной тепловой мощности для подключения новых потребителей </a:t>
            </a:r>
          </a:p>
        </p:txBody>
      </p:sp>
      <p:sp>
        <p:nvSpPr>
          <p:cNvPr id="19" name="Овал 18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289B2372-D882-4A66-BC72-8EBD12DD2AC1}"/>
              </a:ext>
            </a:extLst>
          </p:cNvPr>
          <p:cNvSpPr txBox="1">
            <a:spLocks/>
          </p:cNvSpPr>
          <p:nvPr/>
        </p:nvSpPr>
        <p:spPr>
          <a:xfrm>
            <a:off x="89967" y="4653136"/>
            <a:ext cx="4752528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Реконструкция и автоматизация центральных тепловых пунктов и насосных станций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364D296D-AF4F-4F0E-A510-73499980CD6E}"/>
              </a:ext>
            </a:extLst>
          </p:cNvPr>
          <p:cNvSpPr txBox="1">
            <a:spLocks/>
          </p:cNvSpPr>
          <p:nvPr/>
        </p:nvSpPr>
        <p:spPr>
          <a:xfrm>
            <a:off x="4788024" y="4581128"/>
            <a:ext cx="4266009" cy="50405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kumimoji="0" sz="1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342900" indent="-342900">
              <a:buAutoNum type="arabicPeriod"/>
            </a:pPr>
            <a:r>
              <a:rPr lang="ru-RU" dirty="0"/>
              <a:t>Снижение количества повреждений оборудования</a:t>
            </a:r>
          </a:p>
          <a:p>
            <a:pPr marL="342900" indent="-342900">
              <a:buAutoNum type="arabicPeriod"/>
            </a:pPr>
            <a:r>
              <a:rPr lang="ru-RU" dirty="0"/>
              <a:t>Снижение затрат электроэнергии на перекачку сетевой воды</a:t>
            </a:r>
          </a:p>
          <a:p>
            <a:pPr marL="342900" indent="-342900">
              <a:buAutoNum type="arabicPeriod"/>
            </a:pPr>
            <a:r>
              <a:rPr lang="ru-RU" dirty="0"/>
              <a:t>Снижение тепловых потерь в оборудовании</a:t>
            </a:r>
          </a:p>
          <a:p>
            <a:pPr marL="342900" indent="-342900">
              <a:buAutoNum type="arabicPeriod"/>
            </a:pPr>
            <a:r>
              <a:rPr lang="ru-RU" dirty="0"/>
              <a:t>Повышение эффективности работы всей системы теплоснабжении</a:t>
            </a:r>
          </a:p>
        </p:txBody>
      </p:sp>
    </p:spTree>
    <p:extLst>
      <p:ext uri="{BB962C8B-B14F-4D97-AF65-F5344CB8AC3E}">
        <p14:creationId xmlns:p14="http://schemas.microsoft.com/office/powerpoint/2010/main" val="290705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DCC1671-A934-F949-1B76-EE74F79A7E83}"/>
              </a:ext>
            </a:extLst>
          </p:cNvPr>
          <p:cNvSpPr txBox="1">
            <a:spLocks/>
          </p:cNvSpPr>
          <p:nvPr/>
        </p:nvSpPr>
        <p:spPr>
          <a:xfrm>
            <a:off x="0" y="245273"/>
            <a:ext cx="9141016" cy="736417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Оптимистичный вариант развития систем теплоснабжения</a:t>
            </a: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57A76B4-359A-44EB-0998-0B054D8422F3}"/>
              </a:ext>
            </a:extLst>
          </p:cNvPr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id="{626D4961-19D2-4FC4-9797-3F340396E6B2}"/>
              </a:ext>
            </a:extLst>
          </p:cNvPr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6" y="1110814"/>
            <a:ext cx="86238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Тулаптеплосеть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150 котельных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95 км тепловых сетей</a:t>
            </a:r>
          </a:p>
          <a:p>
            <a:pPr marL="342900" indent="-342900" algn="just">
              <a:buFont typeface="+mj-lt"/>
              <a:buAutoNum type="arabicPeriod" startAt="2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ООО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«ТОЗ-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еконструкция котельных № 1 и 2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ООО «ТОЗ-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 с уменьшением мощности.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ЦТП с целью переключения нагрузок c паровой котельной №1 ООО «ТОЗ-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 на водогрейную котельную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№ 2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ООО «ТОЗ-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еконструкция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магистральной тепловой сети от водогрейной котельной №2 ООО «ТОЗ-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 с увеличением диаметра с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500 мм на Ду600 мм, протяженностью 1 095 м в двухтрубном исчислении. </a:t>
            </a:r>
          </a:p>
          <a:p>
            <a:pPr marL="342900" indent="-342900" algn="just">
              <a:buFont typeface="+mj-lt"/>
              <a:buAutoNum type="arabicPeriod" startAt="3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ПАО «КМЗ»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магистральной тепловой сети от ТЭЦ ПАО «КМЗ» с увеличением диаметра с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500 мм на Ду600 мм, протяженностью 4,5 км в двухтрубном исчислении.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 startAt="4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Тулачермет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газотурбинной установки (ГТУ) мощностью 32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822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457A76B4-359A-44EB-0998-0B054D8422F3}"/>
              </a:ext>
            </a:extLst>
          </p:cNvPr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id="{626D4961-19D2-4FC4-9797-3F340396E6B2}"/>
              </a:ext>
            </a:extLst>
          </p:cNvPr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3085543"/>
            <a:ext cx="7801669" cy="365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840" y="1052892"/>
            <a:ext cx="89701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Обеспечивается реконструкция 100 % источников тепловой энергии и 21 % тепловых сетей.</a:t>
            </a: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тоимость реализации мероприятий составляет 26,3 млрд. руб. с НДС в прогнозных ценах (котельные – 15,6 млрд. руб., сети  - 7,7 млрд. руб.)</a:t>
            </a: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3. Реализация предложенных мероприятий вызывает рост тарифа для потребителей в среднем на 8-10 % ежегодно сверх уровня предельного тарифа (по индексам МЭР) 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возможно, потребует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дополнительных источников финансирования для сокращения тарифной нагрузки.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6818"/>
            <a:ext cx="6696744" cy="70788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Выводы по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оптимистичному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варианту развития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(для АО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ru-RU" sz="2000" b="1" dirty="0" err="1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Тулатеплосеть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»)</a:t>
            </a: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723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13">
            <a:extLst>
              <a:ext uri="{FF2B5EF4-FFF2-40B4-BE49-F238E27FC236}">
                <a16:creationId xmlns:a16="http://schemas.microsoft.com/office/drawing/2014/main" id="{7DDD5FAC-CA6C-4CE1-ACBA-2F6658B60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227" y="5817826"/>
            <a:ext cx="4240521" cy="83897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Мероприятия, реализуемые за счет средств бюджета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переключение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потребителей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3х котельных на новые БМК</a:t>
            </a:r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-19419" y="295152"/>
            <a:ext cx="9271939" cy="613568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Варианты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развития систем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теплоснабжения</a:t>
            </a:r>
          </a:p>
        </p:txBody>
      </p:sp>
      <p:sp>
        <p:nvSpPr>
          <p:cNvPr id="33" name="Овал 32"/>
          <p:cNvSpPr/>
          <p:nvPr/>
        </p:nvSpPr>
        <p:spPr>
          <a:xfrm>
            <a:off x="8525891" y="625948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Номер слайда 4"/>
          <p:cNvSpPr txBox="1">
            <a:spLocks/>
          </p:cNvSpPr>
          <p:nvPr/>
        </p:nvSpPr>
        <p:spPr>
          <a:xfrm>
            <a:off x="8652815" y="636622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10">
            <a:extLst>
              <a:ext uri="{FF2B5EF4-FFF2-40B4-BE49-F238E27FC236}">
                <a16:creationId xmlns:a16="http://schemas.microsoft.com/office/drawing/2014/main" id="{65818A85-A387-4FAD-838B-C627895B03B3}"/>
              </a:ext>
            </a:extLst>
          </p:cNvPr>
          <p:cNvSpPr/>
          <p:nvPr/>
        </p:nvSpPr>
        <p:spPr>
          <a:xfrm>
            <a:off x="148178" y="1053563"/>
            <a:ext cx="4135790" cy="469553"/>
          </a:xfrm>
          <a:prstGeom prst="roundRect">
            <a:avLst/>
          </a:prstGeom>
          <a:solidFill>
            <a:srgbClr val="4F81BD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Оптимистичный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11">
            <a:extLst>
              <a:ext uri="{FF2B5EF4-FFF2-40B4-BE49-F238E27FC236}">
                <a16:creationId xmlns:a16="http://schemas.microsoft.com/office/drawing/2014/main" id="{3612CE99-0D55-41BC-87DD-22FED0432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41" y="1646762"/>
            <a:ext cx="4153327" cy="6669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150 котельных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 95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км тепловых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сетей АО «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id="{549A8846-B713-4B23-B4B0-B52D54AA7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05" y="2403108"/>
            <a:ext cx="4154464" cy="95492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магистральной тепловой сети от ТЭЦ ПАО «КМЗ» с увеличением диаметра с </a:t>
            </a:r>
            <a:r>
              <a:rPr lang="ru-RU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Ду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 500 мм на Ду600 мм, протяженностью 4,5 км в двухтрубном исчислении.</a:t>
            </a: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id="{08FEAE01-8328-472C-8641-9DD22A8FC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78" y="3464360"/>
            <a:ext cx="4153327" cy="6669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 на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ТЭЦ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Тулачермет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» ГТУ мощностью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32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МВт </a:t>
            </a:r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E3E6972-FA60-4895-83AC-AA38AEFE25AA}"/>
              </a:ext>
            </a:extLst>
          </p:cNvPr>
          <p:cNvCxnSpPr/>
          <p:nvPr/>
        </p:nvCxnSpPr>
        <p:spPr>
          <a:xfrm>
            <a:off x="4572000" y="1052736"/>
            <a:ext cx="72008" cy="56166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7">
            <a:extLst>
              <a:ext uri="{FF2B5EF4-FFF2-40B4-BE49-F238E27FC236}">
                <a16:creationId xmlns:a16="http://schemas.microsoft.com/office/drawing/2014/main" id="{D49DC08F-08D5-44A7-87B7-40C928847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28" y="2403108"/>
            <a:ext cx="4240668" cy="172819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Сохранение систем теплоснабжения ТЭЦ без увеличения диаметра тепломагистралей и установки нового генерирующего оборудования.</a:t>
            </a:r>
          </a:p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Дополнительно рассмотрена возможность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закрытия 6 котельных с переключением потребителей на ТЭЦ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Тулачермет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4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и 5 котельных на ТЭЦ ПАО «КМЗ»</a:t>
            </a:r>
            <a:endParaRPr lang="ru-RU" sz="14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6">
            <a:extLst>
              <a:ext uri="{FF2B5EF4-FFF2-40B4-BE49-F238E27FC236}">
                <a16:creationId xmlns:a16="http://schemas.microsoft.com/office/drawing/2014/main" id="{0958017D-9DA0-4D74-8EFC-50D4E32B8BBA}"/>
              </a:ext>
            </a:extLst>
          </p:cNvPr>
          <p:cNvSpPr/>
          <p:nvPr/>
        </p:nvSpPr>
        <p:spPr>
          <a:xfrm>
            <a:off x="4787226" y="1052736"/>
            <a:ext cx="4248853" cy="46955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Реалистичный 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1">
            <a:extLst>
              <a:ext uri="{FF2B5EF4-FFF2-40B4-BE49-F238E27FC236}">
                <a16:creationId xmlns:a16="http://schemas.microsoft.com/office/drawing/2014/main" id="{3612CE99-0D55-41BC-87DD-22FED0432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2574" y="1646762"/>
            <a:ext cx="4197372" cy="6669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29 котельных и 200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км тепловых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сетей АО «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5">
            <a:extLst>
              <a:ext uri="{FF2B5EF4-FFF2-40B4-BE49-F238E27FC236}">
                <a16:creationId xmlns:a16="http://schemas.microsoft.com/office/drawing/2014/main" id="{08FEAE01-8328-472C-8641-9DD22A8FC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479" y="4203308"/>
            <a:ext cx="4153327" cy="1565309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котельных № 1 и 2 ООО «ТОЗ-</a:t>
            </a:r>
            <a:r>
              <a:rPr lang="ru-RU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». Переключение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нагрузок c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котельной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№1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на котельную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2. Реконструкция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магистральной тепловой сети от водогрейной котельной №2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увеличением диаметра с </a:t>
            </a:r>
            <a:r>
              <a:rPr lang="ru-RU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Ду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 500 мм на Ду600 мм, протяженностью 1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км</a:t>
            </a:r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5">
            <a:extLst>
              <a:ext uri="{FF2B5EF4-FFF2-40B4-BE49-F238E27FC236}">
                <a16:creationId xmlns:a16="http://schemas.microsoft.com/office/drawing/2014/main" id="{08FEAE01-8328-472C-8641-9DD22A8FC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28" y="4194527"/>
            <a:ext cx="4232336" cy="1565309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котельных № 1 и 2 ООО «ТОЗ-</a:t>
            </a:r>
            <a:r>
              <a:rPr lang="ru-RU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» без  переключения нагрузок.</a:t>
            </a:r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377122" y="1768794"/>
            <a:ext cx="360040" cy="42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4391980" y="2669130"/>
            <a:ext cx="360040" cy="42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391980" y="3586392"/>
            <a:ext cx="360040" cy="42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4412546" y="4765743"/>
            <a:ext cx="360040" cy="42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13">
            <a:extLst>
              <a:ext uri="{FF2B5EF4-FFF2-40B4-BE49-F238E27FC236}">
                <a16:creationId xmlns:a16="http://schemas.microsoft.com/office/drawing/2014/main" id="{7DDD5FAC-CA6C-4CE1-ACBA-2F6658B60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479" y="5824534"/>
            <a:ext cx="4240521" cy="83897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Мероприятия, реализуемые за счет средств бюджета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переключение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потребителей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3х котельных на новые БМК</a:t>
            </a:r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69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532440" y="6263570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Номер слайда 4"/>
          <p:cNvSpPr txBox="1">
            <a:spLocks/>
          </p:cNvSpPr>
          <p:nvPr/>
        </p:nvSpPr>
        <p:spPr>
          <a:xfrm>
            <a:off x="8659364" y="6378786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schemeClr val="bg1"/>
                </a:solidFill>
              </a:rPr>
              <a:pPr/>
              <a:t>15</a:t>
            </a:fld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318698"/>
            <a:ext cx="9143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Основные мероприятия на </a:t>
            </a:r>
            <a: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источниках тепловой энергии в Варианте № 2 </a:t>
            </a:r>
            <a:endParaRPr lang="ru-RU" b="1" dirty="0">
              <a:solidFill>
                <a:srgbClr val="1F497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40">
            <a:extLst>
              <a:ext uri="{FF2B5EF4-FFF2-40B4-BE49-F238E27FC236}">
                <a16:creationId xmlns:a16="http://schemas.microsoft.com/office/drawing/2014/main" id="{F5597352-76E8-499D-A72D-B5B9682D2116}"/>
              </a:ext>
            </a:extLst>
          </p:cNvPr>
          <p:cNvSpPr/>
          <p:nvPr/>
        </p:nvSpPr>
        <p:spPr>
          <a:xfrm>
            <a:off x="179512" y="2052312"/>
            <a:ext cx="2109836" cy="593560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56" name="Скругленный прямоугольник 11">
            <a:extLst>
              <a:ext uri="{FF2B5EF4-FFF2-40B4-BE49-F238E27FC236}">
                <a16:creationId xmlns:a16="http://schemas.microsoft.com/office/drawing/2014/main" id="{5ADB5CB3-3B8A-4C1F-9047-DFEE44BBCCA6}"/>
              </a:ext>
            </a:extLst>
          </p:cNvPr>
          <p:cNvSpPr/>
          <p:nvPr/>
        </p:nvSpPr>
        <p:spPr>
          <a:xfrm>
            <a:off x="3361260" y="1114432"/>
            <a:ext cx="1455231" cy="82948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строительству новых </a:t>
            </a: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источников взамен существующих</a:t>
            </a:r>
            <a:endParaRPr lang="ru-RU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15">
            <a:extLst>
              <a:ext uri="{FF2B5EF4-FFF2-40B4-BE49-F238E27FC236}">
                <a16:creationId xmlns:a16="http://schemas.microsoft.com/office/drawing/2014/main" id="{F6C5BAA8-DE06-4585-9467-33420287D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807" y="2052313"/>
            <a:ext cx="899297" cy="263495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</a:p>
        </p:txBody>
      </p:sp>
      <p:sp>
        <p:nvSpPr>
          <p:cNvPr id="36" name="Скругленный прямоугольник 15">
            <a:extLst>
              <a:ext uri="{FF2B5EF4-FFF2-40B4-BE49-F238E27FC236}">
                <a16:creationId xmlns:a16="http://schemas.microsoft.com/office/drawing/2014/main" id="{072BB5E5-078F-48CD-986A-CF187AF6F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808" y="2369843"/>
            <a:ext cx="899296" cy="27603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Изм. Мощности</a:t>
            </a:r>
          </a:p>
        </p:txBody>
      </p:sp>
      <p:sp>
        <p:nvSpPr>
          <p:cNvPr id="49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3343111" y="2050831"/>
            <a:ext cx="1455231" cy="264977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котельных</a:t>
            </a:r>
          </a:p>
        </p:txBody>
      </p:sp>
      <p:sp>
        <p:nvSpPr>
          <p:cNvPr id="50" name="Скругленный прямоугольник 11">
            <a:extLst>
              <a:ext uri="{FF2B5EF4-FFF2-40B4-BE49-F238E27FC236}">
                <a16:creationId xmlns:a16="http://schemas.microsoft.com/office/drawing/2014/main" id="{6CAF4464-D173-4FC1-B319-A633794494F1}"/>
              </a:ext>
            </a:extLst>
          </p:cNvPr>
          <p:cNvSpPr/>
          <p:nvPr/>
        </p:nvSpPr>
        <p:spPr>
          <a:xfrm>
            <a:off x="3343111" y="2365901"/>
            <a:ext cx="1445280" cy="279974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-65,2 Гкал/ч</a:t>
            </a:r>
          </a:p>
        </p:txBody>
      </p:sp>
      <p:sp>
        <p:nvSpPr>
          <p:cNvPr id="5" name="Скругленный прямоугольник 11">
            <a:extLst>
              <a:ext uri="{FF2B5EF4-FFF2-40B4-BE49-F238E27FC236}">
                <a16:creationId xmlns:a16="http://schemas.microsoft.com/office/drawing/2014/main" id="{526D2F14-F1AA-593F-DB2E-475859EAE3E1}"/>
              </a:ext>
            </a:extLst>
          </p:cNvPr>
          <p:cNvSpPr/>
          <p:nvPr/>
        </p:nvSpPr>
        <p:spPr>
          <a:xfrm>
            <a:off x="4898951" y="1112951"/>
            <a:ext cx="1231704" cy="82948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реконструкции котельной </a:t>
            </a:r>
          </a:p>
        </p:txBody>
      </p:sp>
      <p:sp>
        <p:nvSpPr>
          <p:cNvPr id="6" name="Скругленный прямоугольник 11">
            <a:extLst>
              <a:ext uri="{FF2B5EF4-FFF2-40B4-BE49-F238E27FC236}">
                <a16:creationId xmlns:a16="http://schemas.microsoft.com/office/drawing/2014/main" id="{46E9E75B-A56C-F0AB-0CCB-A526043B556A}"/>
              </a:ext>
            </a:extLst>
          </p:cNvPr>
          <p:cNvSpPr/>
          <p:nvPr/>
        </p:nvSpPr>
        <p:spPr>
          <a:xfrm>
            <a:off x="4898950" y="2050831"/>
            <a:ext cx="1231705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котельных</a:t>
            </a:r>
          </a:p>
        </p:txBody>
      </p:sp>
      <p:sp>
        <p:nvSpPr>
          <p:cNvPr id="7" name="Скругленный прямоугольник 11">
            <a:extLst>
              <a:ext uri="{FF2B5EF4-FFF2-40B4-BE49-F238E27FC236}">
                <a16:creationId xmlns:a16="http://schemas.microsoft.com/office/drawing/2014/main" id="{C731462D-1788-1385-7BFD-86AC366BA34C}"/>
              </a:ext>
            </a:extLst>
          </p:cNvPr>
          <p:cNvSpPr/>
          <p:nvPr/>
        </p:nvSpPr>
        <p:spPr>
          <a:xfrm>
            <a:off x="4898950" y="2365900"/>
            <a:ext cx="1231705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-26,6 Гкал/ч</a:t>
            </a:r>
          </a:p>
        </p:txBody>
      </p:sp>
      <p:sp>
        <p:nvSpPr>
          <p:cNvPr id="18" name="Скругленный прямоугольник 11">
            <a:extLst>
              <a:ext uri="{FF2B5EF4-FFF2-40B4-BE49-F238E27FC236}">
                <a16:creationId xmlns:a16="http://schemas.microsoft.com/office/drawing/2014/main" id="{E586E5A4-6AC5-6754-46AF-82333EA362FA}"/>
              </a:ext>
            </a:extLst>
          </p:cNvPr>
          <p:cNvSpPr/>
          <p:nvPr/>
        </p:nvSpPr>
        <p:spPr>
          <a:xfrm>
            <a:off x="6223064" y="1121446"/>
            <a:ext cx="1231704" cy="829487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модернизации котельной</a:t>
            </a:r>
          </a:p>
        </p:txBody>
      </p:sp>
      <p:sp>
        <p:nvSpPr>
          <p:cNvPr id="71" name="Скругленный прямоугольник 40">
            <a:extLst>
              <a:ext uri="{FF2B5EF4-FFF2-40B4-BE49-F238E27FC236}">
                <a16:creationId xmlns:a16="http://schemas.microsoft.com/office/drawing/2014/main" id="{CFE700BE-0DB9-9E26-9926-6E3F6475936D}"/>
              </a:ext>
            </a:extLst>
          </p:cNvPr>
          <p:cNvSpPr/>
          <p:nvPr/>
        </p:nvSpPr>
        <p:spPr>
          <a:xfrm>
            <a:off x="179512" y="2733606"/>
            <a:ext cx="2109835" cy="58012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</a:t>
            </a: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ТеплоРесурс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72" name="Скругленный прямоугольник 15">
            <a:extLst>
              <a:ext uri="{FF2B5EF4-FFF2-40B4-BE49-F238E27FC236}">
                <a16:creationId xmlns:a16="http://schemas.microsoft.com/office/drawing/2014/main" id="{2E3D3DA7-E72C-D814-A894-DECC23801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7101" y="2730901"/>
            <a:ext cx="899295" cy="263496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</a:p>
        </p:txBody>
      </p:sp>
      <p:sp>
        <p:nvSpPr>
          <p:cNvPr id="73" name="Скругленный прямоугольник 15">
            <a:extLst>
              <a:ext uri="{FF2B5EF4-FFF2-40B4-BE49-F238E27FC236}">
                <a16:creationId xmlns:a16="http://schemas.microsoft.com/office/drawing/2014/main" id="{B62367CA-1C2E-BC6E-C1DE-4966FA232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7102" y="3036932"/>
            <a:ext cx="899295" cy="27603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Изм. Мощности</a:t>
            </a:r>
          </a:p>
        </p:txBody>
      </p:sp>
      <p:sp>
        <p:nvSpPr>
          <p:cNvPr id="74" name="Скругленный прямоугольник 11">
            <a:extLst>
              <a:ext uri="{FF2B5EF4-FFF2-40B4-BE49-F238E27FC236}">
                <a16:creationId xmlns:a16="http://schemas.microsoft.com/office/drawing/2014/main" id="{D0EB2AF4-932D-2DAA-BA33-718C295148B8}"/>
              </a:ext>
            </a:extLst>
          </p:cNvPr>
          <p:cNvSpPr/>
          <p:nvPr/>
        </p:nvSpPr>
        <p:spPr>
          <a:xfrm>
            <a:off x="7552470" y="2704898"/>
            <a:ext cx="1389433" cy="267087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котельных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Скругленный прямоугольник 11">
            <a:extLst>
              <a:ext uri="{FF2B5EF4-FFF2-40B4-BE49-F238E27FC236}">
                <a16:creationId xmlns:a16="http://schemas.microsoft.com/office/drawing/2014/main" id="{ADE3CE02-1BC0-5684-2BE1-734322E42C29}"/>
              </a:ext>
            </a:extLst>
          </p:cNvPr>
          <p:cNvSpPr/>
          <p:nvPr/>
        </p:nvSpPr>
        <p:spPr>
          <a:xfrm>
            <a:off x="7552469" y="3018369"/>
            <a:ext cx="1389434" cy="26859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изменений</a:t>
            </a:r>
          </a:p>
        </p:txBody>
      </p:sp>
      <p:sp>
        <p:nvSpPr>
          <p:cNvPr id="76" name="Скругленный прямоугольник 40">
            <a:extLst>
              <a:ext uri="{FF2B5EF4-FFF2-40B4-BE49-F238E27FC236}">
                <a16:creationId xmlns:a16="http://schemas.microsoft.com/office/drawing/2014/main" id="{E1777BEB-F5A3-5BD6-0278-BD96B4C96881}"/>
              </a:ext>
            </a:extLst>
          </p:cNvPr>
          <p:cNvSpPr/>
          <p:nvPr/>
        </p:nvSpPr>
        <p:spPr>
          <a:xfrm>
            <a:off x="172546" y="3392632"/>
            <a:ext cx="2109835" cy="58012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«Терра 71»</a:t>
            </a:r>
          </a:p>
        </p:txBody>
      </p:sp>
      <p:sp>
        <p:nvSpPr>
          <p:cNvPr id="77" name="Скругленный прямоугольник 15">
            <a:extLst>
              <a:ext uri="{FF2B5EF4-FFF2-40B4-BE49-F238E27FC236}">
                <a16:creationId xmlns:a16="http://schemas.microsoft.com/office/drawing/2014/main" id="{81F541FF-8452-4E75-6814-0B136E8D1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7102" y="3401357"/>
            <a:ext cx="899295" cy="252065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</a:p>
        </p:txBody>
      </p:sp>
      <p:sp>
        <p:nvSpPr>
          <p:cNvPr id="78" name="Скругленный прямоугольник 15">
            <a:extLst>
              <a:ext uri="{FF2B5EF4-FFF2-40B4-BE49-F238E27FC236}">
                <a16:creationId xmlns:a16="http://schemas.microsoft.com/office/drawing/2014/main" id="{91510FD8-84FE-55C3-9A87-972D056C0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7102" y="3695958"/>
            <a:ext cx="899295" cy="27603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Изм. Мощности</a:t>
            </a:r>
          </a:p>
        </p:txBody>
      </p:sp>
      <p:sp>
        <p:nvSpPr>
          <p:cNvPr id="86" name="Скругленный прямоугольник 40">
            <a:extLst>
              <a:ext uri="{FF2B5EF4-FFF2-40B4-BE49-F238E27FC236}">
                <a16:creationId xmlns:a16="http://schemas.microsoft.com/office/drawing/2014/main" id="{A42A62E6-8471-6C09-C11A-00712CF6A883}"/>
              </a:ext>
            </a:extLst>
          </p:cNvPr>
          <p:cNvSpPr/>
          <p:nvPr/>
        </p:nvSpPr>
        <p:spPr>
          <a:xfrm>
            <a:off x="163202" y="4059172"/>
            <a:ext cx="2109835" cy="58012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ТОЗ-Энерго»</a:t>
            </a:r>
          </a:p>
        </p:txBody>
      </p:sp>
      <p:sp>
        <p:nvSpPr>
          <p:cNvPr id="87" name="Скругленный прямоугольник 15">
            <a:extLst>
              <a:ext uri="{FF2B5EF4-FFF2-40B4-BE49-F238E27FC236}">
                <a16:creationId xmlns:a16="http://schemas.microsoft.com/office/drawing/2014/main" id="{EF049E4A-F3FD-2B58-08F1-7C5307C8C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946" y="4056467"/>
            <a:ext cx="907451" cy="263496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</a:p>
        </p:txBody>
      </p:sp>
      <p:sp>
        <p:nvSpPr>
          <p:cNvPr id="88" name="Скругленный прямоугольник 15">
            <a:extLst>
              <a:ext uri="{FF2B5EF4-FFF2-40B4-BE49-F238E27FC236}">
                <a16:creationId xmlns:a16="http://schemas.microsoft.com/office/drawing/2014/main" id="{EDDDEE65-E48A-8D91-15D8-370D61B28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946" y="4362498"/>
            <a:ext cx="907451" cy="27603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Изм. Мощности</a:t>
            </a:r>
          </a:p>
        </p:txBody>
      </p:sp>
      <p:sp>
        <p:nvSpPr>
          <p:cNvPr id="96" name="Скругленный прямоугольник 11">
            <a:extLst>
              <a:ext uri="{FF2B5EF4-FFF2-40B4-BE49-F238E27FC236}">
                <a16:creationId xmlns:a16="http://schemas.microsoft.com/office/drawing/2014/main" id="{E003C284-7CA7-EDC2-59CE-46D13706CC4D}"/>
              </a:ext>
            </a:extLst>
          </p:cNvPr>
          <p:cNvSpPr/>
          <p:nvPr/>
        </p:nvSpPr>
        <p:spPr>
          <a:xfrm>
            <a:off x="7547177" y="1111148"/>
            <a:ext cx="1400219" cy="83129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техническому перевооружению котельной</a:t>
            </a:r>
          </a:p>
        </p:txBody>
      </p:sp>
      <p:sp>
        <p:nvSpPr>
          <p:cNvPr id="100" name="Скругленный прямоугольник 11">
            <a:extLst>
              <a:ext uri="{FF2B5EF4-FFF2-40B4-BE49-F238E27FC236}">
                <a16:creationId xmlns:a16="http://schemas.microsoft.com/office/drawing/2014/main" id="{C7683931-A103-CA73-899E-83D090D81EAA}"/>
              </a:ext>
            </a:extLst>
          </p:cNvPr>
          <p:cNvSpPr/>
          <p:nvPr/>
        </p:nvSpPr>
        <p:spPr>
          <a:xfrm>
            <a:off x="4904243" y="4056467"/>
            <a:ext cx="1231705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котельных</a:t>
            </a:r>
          </a:p>
        </p:txBody>
      </p:sp>
      <p:sp>
        <p:nvSpPr>
          <p:cNvPr id="101" name="Скругленный прямоугольник 11">
            <a:extLst>
              <a:ext uri="{FF2B5EF4-FFF2-40B4-BE49-F238E27FC236}">
                <a16:creationId xmlns:a16="http://schemas.microsoft.com/office/drawing/2014/main" id="{72B80470-2432-D14B-F40D-BBABC8755545}"/>
              </a:ext>
            </a:extLst>
          </p:cNvPr>
          <p:cNvSpPr/>
          <p:nvPr/>
        </p:nvSpPr>
        <p:spPr>
          <a:xfrm>
            <a:off x="4904243" y="4362498"/>
            <a:ext cx="1231705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изменений</a:t>
            </a:r>
          </a:p>
        </p:txBody>
      </p:sp>
      <p:sp>
        <p:nvSpPr>
          <p:cNvPr id="102" name="Скругленный прямоугольник 11">
            <a:extLst>
              <a:ext uri="{FF2B5EF4-FFF2-40B4-BE49-F238E27FC236}">
                <a16:creationId xmlns:a16="http://schemas.microsoft.com/office/drawing/2014/main" id="{147D1BC4-FE49-90EA-BCBF-CBA890DCB485}"/>
              </a:ext>
            </a:extLst>
          </p:cNvPr>
          <p:cNvSpPr/>
          <p:nvPr/>
        </p:nvSpPr>
        <p:spPr>
          <a:xfrm>
            <a:off x="6228357" y="4056467"/>
            <a:ext cx="1231704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Скругленный прямоугольник 11">
            <a:extLst>
              <a:ext uri="{FF2B5EF4-FFF2-40B4-BE49-F238E27FC236}">
                <a16:creationId xmlns:a16="http://schemas.microsoft.com/office/drawing/2014/main" id="{BD25F8EF-545E-612F-C4E7-FBAFBFE4DA49}"/>
              </a:ext>
            </a:extLst>
          </p:cNvPr>
          <p:cNvSpPr/>
          <p:nvPr/>
        </p:nvSpPr>
        <p:spPr>
          <a:xfrm>
            <a:off x="6228355" y="4362498"/>
            <a:ext cx="1231705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 smtClean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ru-RU" sz="1100" b="1" dirty="0">
              <a:ln w="3175">
                <a:noFill/>
              </a:ln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Скругленный прямоугольник 11">
            <a:extLst>
              <a:ext uri="{FF2B5EF4-FFF2-40B4-BE49-F238E27FC236}">
                <a16:creationId xmlns:a16="http://schemas.microsoft.com/office/drawing/2014/main" id="{B1C2232A-91EC-E3B6-339A-CD1D715E4B4F}"/>
              </a:ext>
            </a:extLst>
          </p:cNvPr>
          <p:cNvSpPr/>
          <p:nvPr/>
        </p:nvSpPr>
        <p:spPr>
          <a:xfrm>
            <a:off x="4904243" y="3392631"/>
            <a:ext cx="1228473" cy="269748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котельных</a:t>
            </a:r>
          </a:p>
        </p:txBody>
      </p:sp>
      <p:sp>
        <p:nvSpPr>
          <p:cNvPr id="105" name="Скругленный прямоугольник 11">
            <a:extLst>
              <a:ext uri="{FF2B5EF4-FFF2-40B4-BE49-F238E27FC236}">
                <a16:creationId xmlns:a16="http://schemas.microsoft.com/office/drawing/2014/main" id="{37CF2384-3BC4-9BD0-56BB-3EA6A9F1F751}"/>
              </a:ext>
            </a:extLst>
          </p:cNvPr>
          <p:cNvSpPr/>
          <p:nvPr/>
        </p:nvSpPr>
        <p:spPr>
          <a:xfrm>
            <a:off x="4904243" y="3704914"/>
            <a:ext cx="1227834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+33,9 Гкал/ч</a:t>
            </a:r>
          </a:p>
        </p:txBody>
      </p:sp>
      <p:sp>
        <p:nvSpPr>
          <p:cNvPr id="114" name="Скругленный прямоугольник 11">
            <a:extLst>
              <a:ext uri="{FF2B5EF4-FFF2-40B4-BE49-F238E27FC236}">
                <a16:creationId xmlns:a16="http://schemas.microsoft.com/office/drawing/2014/main" id="{B6013B69-05A2-7C9B-FA1E-D0620C80B132}"/>
              </a:ext>
            </a:extLst>
          </p:cNvPr>
          <p:cNvSpPr/>
          <p:nvPr/>
        </p:nvSpPr>
        <p:spPr>
          <a:xfrm>
            <a:off x="4904243" y="2717433"/>
            <a:ext cx="1212622" cy="2625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15" name="Скругленный прямоугольник 11">
            <a:extLst>
              <a:ext uri="{FF2B5EF4-FFF2-40B4-BE49-F238E27FC236}">
                <a16:creationId xmlns:a16="http://schemas.microsoft.com/office/drawing/2014/main" id="{9AAC4C8A-90EC-6D01-B72A-50094CE251D3}"/>
              </a:ext>
            </a:extLst>
          </p:cNvPr>
          <p:cNvSpPr/>
          <p:nvPr/>
        </p:nvSpPr>
        <p:spPr>
          <a:xfrm>
            <a:off x="4904244" y="3018369"/>
            <a:ext cx="1212620" cy="277065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2" name="Скругленный прямоугольник 11">
            <a:extLst>
              <a:ext uri="{FF2B5EF4-FFF2-40B4-BE49-F238E27FC236}">
                <a16:creationId xmlns:a16="http://schemas.microsoft.com/office/drawing/2014/main" id="{A734F3A7-BDFD-8C90-A50A-811DC214397C}"/>
              </a:ext>
            </a:extLst>
          </p:cNvPr>
          <p:cNvSpPr/>
          <p:nvPr/>
        </p:nvSpPr>
        <p:spPr>
          <a:xfrm>
            <a:off x="3348403" y="2717433"/>
            <a:ext cx="1448438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3" name="Скругленный прямоугольник 11">
            <a:extLst>
              <a:ext uri="{FF2B5EF4-FFF2-40B4-BE49-F238E27FC236}">
                <a16:creationId xmlns:a16="http://schemas.microsoft.com/office/drawing/2014/main" id="{41DBE36B-BDF2-64CE-BEBA-0E812F339B78}"/>
              </a:ext>
            </a:extLst>
          </p:cNvPr>
          <p:cNvSpPr/>
          <p:nvPr/>
        </p:nvSpPr>
        <p:spPr>
          <a:xfrm>
            <a:off x="3348403" y="3023464"/>
            <a:ext cx="1448438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4" name="Скругленный прямоугольник 11">
            <a:extLst>
              <a:ext uri="{FF2B5EF4-FFF2-40B4-BE49-F238E27FC236}">
                <a16:creationId xmlns:a16="http://schemas.microsoft.com/office/drawing/2014/main" id="{46AD1594-21AD-9B18-BB7E-7B328EE49FEC}"/>
              </a:ext>
            </a:extLst>
          </p:cNvPr>
          <p:cNvSpPr/>
          <p:nvPr/>
        </p:nvSpPr>
        <p:spPr>
          <a:xfrm>
            <a:off x="3348404" y="3392631"/>
            <a:ext cx="1441589" cy="24956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5" name="Скругленный прямоугольник 11">
            <a:extLst>
              <a:ext uri="{FF2B5EF4-FFF2-40B4-BE49-F238E27FC236}">
                <a16:creationId xmlns:a16="http://schemas.microsoft.com/office/drawing/2014/main" id="{DD75DDDB-68AD-B049-72C6-DFC773700B5F}"/>
              </a:ext>
            </a:extLst>
          </p:cNvPr>
          <p:cNvSpPr/>
          <p:nvPr/>
        </p:nvSpPr>
        <p:spPr>
          <a:xfrm>
            <a:off x="3348403" y="3684728"/>
            <a:ext cx="1441590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6" name="Скругленный прямоугольник 11">
            <a:extLst>
              <a:ext uri="{FF2B5EF4-FFF2-40B4-BE49-F238E27FC236}">
                <a16:creationId xmlns:a16="http://schemas.microsoft.com/office/drawing/2014/main" id="{B287E7F3-BCF7-69CB-CB77-0C8C5D9015EA}"/>
              </a:ext>
            </a:extLst>
          </p:cNvPr>
          <p:cNvSpPr/>
          <p:nvPr/>
        </p:nvSpPr>
        <p:spPr>
          <a:xfrm>
            <a:off x="3348403" y="4064967"/>
            <a:ext cx="1433628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7" name="Скругленный прямоугольник 11">
            <a:extLst>
              <a:ext uri="{FF2B5EF4-FFF2-40B4-BE49-F238E27FC236}">
                <a16:creationId xmlns:a16="http://schemas.microsoft.com/office/drawing/2014/main" id="{7B773933-3FBD-2AF8-4EC5-F5304E9262C6}"/>
              </a:ext>
            </a:extLst>
          </p:cNvPr>
          <p:cNvSpPr/>
          <p:nvPr/>
        </p:nvSpPr>
        <p:spPr>
          <a:xfrm>
            <a:off x="3348403" y="4370998"/>
            <a:ext cx="1433627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8" name="Скругленный прямоугольник 11">
            <a:extLst>
              <a:ext uri="{FF2B5EF4-FFF2-40B4-BE49-F238E27FC236}">
                <a16:creationId xmlns:a16="http://schemas.microsoft.com/office/drawing/2014/main" id="{F403DB6F-870E-734E-212F-A68F54A1C04D}"/>
              </a:ext>
            </a:extLst>
          </p:cNvPr>
          <p:cNvSpPr/>
          <p:nvPr/>
        </p:nvSpPr>
        <p:spPr>
          <a:xfrm>
            <a:off x="6223063" y="2050831"/>
            <a:ext cx="1221755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9" name="Скругленный прямоугольник 11">
            <a:extLst>
              <a:ext uri="{FF2B5EF4-FFF2-40B4-BE49-F238E27FC236}">
                <a16:creationId xmlns:a16="http://schemas.microsoft.com/office/drawing/2014/main" id="{EFE8B6FC-CE16-4B2A-2820-25B5734FCBB4}"/>
              </a:ext>
            </a:extLst>
          </p:cNvPr>
          <p:cNvSpPr/>
          <p:nvPr/>
        </p:nvSpPr>
        <p:spPr>
          <a:xfrm>
            <a:off x="6223062" y="2365900"/>
            <a:ext cx="1222162" cy="276032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2" name="Скругленный прямоугольник 11">
            <a:extLst>
              <a:ext uri="{FF2B5EF4-FFF2-40B4-BE49-F238E27FC236}">
                <a16:creationId xmlns:a16="http://schemas.microsoft.com/office/drawing/2014/main" id="{B881B19E-1EB3-DDAE-7CB6-51DC5CCB78D7}"/>
              </a:ext>
            </a:extLst>
          </p:cNvPr>
          <p:cNvSpPr/>
          <p:nvPr/>
        </p:nvSpPr>
        <p:spPr>
          <a:xfrm>
            <a:off x="6209385" y="2708489"/>
            <a:ext cx="1231704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3" name="Скругленный прямоугольник 11">
            <a:extLst>
              <a:ext uri="{FF2B5EF4-FFF2-40B4-BE49-F238E27FC236}">
                <a16:creationId xmlns:a16="http://schemas.microsoft.com/office/drawing/2014/main" id="{F162F1CE-B360-239F-CE77-12E4D0A1E3D0}"/>
              </a:ext>
            </a:extLst>
          </p:cNvPr>
          <p:cNvSpPr/>
          <p:nvPr/>
        </p:nvSpPr>
        <p:spPr>
          <a:xfrm>
            <a:off x="6209383" y="3014520"/>
            <a:ext cx="1231705" cy="277065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4" name="Скругленный прямоугольник 11">
            <a:extLst>
              <a:ext uri="{FF2B5EF4-FFF2-40B4-BE49-F238E27FC236}">
                <a16:creationId xmlns:a16="http://schemas.microsoft.com/office/drawing/2014/main" id="{0260225A-8DBB-A9E2-7314-598693B883EC}"/>
              </a:ext>
            </a:extLst>
          </p:cNvPr>
          <p:cNvSpPr/>
          <p:nvPr/>
        </p:nvSpPr>
        <p:spPr>
          <a:xfrm>
            <a:off x="6218813" y="3392631"/>
            <a:ext cx="1231704" cy="268714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5" name="Скругленный прямоугольник 11">
            <a:extLst>
              <a:ext uri="{FF2B5EF4-FFF2-40B4-BE49-F238E27FC236}">
                <a16:creationId xmlns:a16="http://schemas.microsoft.com/office/drawing/2014/main" id="{32B6589D-F6FA-A94B-F371-4ADE200C785B}"/>
              </a:ext>
            </a:extLst>
          </p:cNvPr>
          <p:cNvSpPr/>
          <p:nvPr/>
        </p:nvSpPr>
        <p:spPr>
          <a:xfrm>
            <a:off x="6218811" y="3703880"/>
            <a:ext cx="1231705" cy="277065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0" name="Скругленный прямоугольник 11">
            <a:extLst>
              <a:ext uri="{FF2B5EF4-FFF2-40B4-BE49-F238E27FC236}">
                <a16:creationId xmlns:a16="http://schemas.microsoft.com/office/drawing/2014/main" id="{1F7DC124-19D3-66FF-3E87-6C9229C4F810}"/>
              </a:ext>
            </a:extLst>
          </p:cNvPr>
          <p:cNvSpPr/>
          <p:nvPr/>
        </p:nvSpPr>
        <p:spPr>
          <a:xfrm>
            <a:off x="7538495" y="2050831"/>
            <a:ext cx="1389433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1" name="Скругленный прямоугольник 11">
            <a:extLst>
              <a:ext uri="{FF2B5EF4-FFF2-40B4-BE49-F238E27FC236}">
                <a16:creationId xmlns:a16="http://schemas.microsoft.com/office/drawing/2014/main" id="{C6030D21-65F1-2E7F-A993-C1F61E377351}"/>
              </a:ext>
            </a:extLst>
          </p:cNvPr>
          <p:cNvSpPr/>
          <p:nvPr/>
        </p:nvSpPr>
        <p:spPr>
          <a:xfrm>
            <a:off x="7538494" y="2365900"/>
            <a:ext cx="1389434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4" name="Скругленный прямоугольник 11">
            <a:extLst>
              <a:ext uri="{FF2B5EF4-FFF2-40B4-BE49-F238E27FC236}">
                <a16:creationId xmlns:a16="http://schemas.microsoft.com/office/drawing/2014/main" id="{9D44C9CC-A230-FC0C-F97E-B62AD91FD37D}"/>
              </a:ext>
            </a:extLst>
          </p:cNvPr>
          <p:cNvSpPr/>
          <p:nvPr/>
        </p:nvSpPr>
        <p:spPr>
          <a:xfrm>
            <a:off x="7573090" y="3392631"/>
            <a:ext cx="1389433" cy="272223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5" name="Скругленный прямоугольник 11">
            <a:extLst>
              <a:ext uri="{FF2B5EF4-FFF2-40B4-BE49-F238E27FC236}">
                <a16:creationId xmlns:a16="http://schemas.microsoft.com/office/drawing/2014/main" id="{473C6EE5-0E9A-499E-7AF0-205C8AB14448}"/>
              </a:ext>
            </a:extLst>
          </p:cNvPr>
          <p:cNvSpPr/>
          <p:nvPr/>
        </p:nvSpPr>
        <p:spPr>
          <a:xfrm>
            <a:off x="7560895" y="3707389"/>
            <a:ext cx="1389434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8" name="Скругленный прямоугольник 11">
            <a:extLst>
              <a:ext uri="{FF2B5EF4-FFF2-40B4-BE49-F238E27FC236}">
                <a16:creationId xmlns:a16="http://schemas.microsoft.com/office/drawing/2014/main" id="{6DD21FD9-528C-58D2-6744-BDDBD3C545A5}"/>
              </a:ext>
            </a:extLst>
          </p:cNvPr>
          <p:cNvSpPr/>
          <p:nvPr/>
        </p:nvSpPr>
        <p:spPr>
          <a:xfrm>
            <a:off x="7573090" y="4055428"/>
            <a:ext cx="1389433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9" name="Скругленный прямоугольник 11">
            <a:extLst>
              <a:ext uri="{FF2B5EF4-FFF2-40B4-BE49-F238E27FC236}">
                <a16:creationId xmlns:a16="http://schemas.microsoft.com/office/drawing/2014/main" id="{08443B5B-E522-B227-536E-5D242E9E56FA}"/>
              </a:ext>
            </a:extLst>
          </p:cNvPr>
          <p:cNvSpPr/>
          <p:nvPr/>
        </p:nvSpPr>
        <p:spPr>
          <a:xfrm>
            <a:off x="7573089" y="4361459"/>
            <a:ext cx="1389434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" name="Скругленный прямоугольник 40">
            <a:extLst>
              <a:ext uri="{FF2B5EF4-FFF2-40B4-BE49-F238E27FC236}">
                <a16:creationId xmlns:a16="http://schemas.microsoft.com/office/drawing/2014/main" id="{5A237687-4429-0808-5220-68D4A523D5C6}"/>
              </a:ext>
            </a:extLst>
          </p:cNvPr>
          <p:cNvSpPr/>
          <p:nvPr/>
        </p:nvSpPr>
        <p:spPr>
          <a:xfrm>
            <a:off x="163202" y="4775508"/>
            <a:ext cx="2109835" cy="58012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ЕТО не 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определена (бюджетные средства)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15">
            <a:extLst>
              <a:ext uri="{FF2B5EF4-FFF2-40B4-BE49-F238E27FC236}">
                <a16:creationId xmlns:a16="http://schemas.microsoft.com/office/drawing/2014/main" id="{905E420F-D27E-2DDA-8C08-E4ED3FCFC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1970" y="4776547"/>
            <a:ext cx="914426" cy="263496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</a:p>
        </p:txBody>
      </p:sp>
      <p:sp>
        <p:nvSpPr>
          <p:cNvPr id="4" name="Скругленный прямоугольник 15">
            <a:extLst>
              <a:ext uri="{FF2B5EF4-FFF2-40B4-BE49-F238E27FC236}">
                <a16:creationId xmlns:a16="http://schemas.microsoft.com/office/drawing/2014/main" id="{D3CF3CAA-1A32-43A6-FD3A-0D94CCCF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1970" y="5078834"/>
            <a:ext cx="914427" cy="27603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Изм. Мощности</a:t>
            </a:r>
          </a:p>
        </p:txBody>
      </p:sp>
      <p:sp>
        <p:nvSpPr>
          <p:cNvPr id="10" name="Скругленный прямоугольник 11">
            <a:extLst>
              <a:ext uri="{FF2B5EF4-FFF2-40B4-BE49-F238E27FC236}">
                <a16:creationId xmlns:a16="http://schemas.microsoft.com/office/drawing/2014/main" id="{561E256D-9775-C204-0811-639D7DA1027A}"/>
              </a:ext>
            </a:extLst>
          </p:cNvPr>
          <p:cNvSpPr/>
          <p:nvPr/>
        </p:nvSpPr>
        <p:spPr>
          <a:xfrm>
            <a:off x="4904243" y="4776547"/>
            <a:ext cx="1211311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1" name="Скругленный прямоугольник 11">
            <a:extLst>
              <a:ext uri="{FF2B5EF4-FFF2-40B4-BE49-F238E27FC236}">
                <a16:creationId xmlns:a16="http://schemas.microsoft.com/office/drawing/2014/main" id="{4941DB85-1D86-40AA-4F7A-45712FC10E69}"/>
              </a:ext>
            </a:extLst>
          </p:cNvPr>
          <p:cNvSpPr/>
          <p:nvPr/>
        </p:nvSpPr>
        <p:spPr>
          <a:xfrm>
            <a:off x="4904243" y="5078834"/>
            <a:ext cx="1211311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D978D7D8-26A9-23B4-3266-D28C2D8A4EF9}"/>
              </a:ext>
            </a:extLst>
          </p:cNvPr>
          <p:cNvSpPr/>
          <p:nvPr/>
        </p:nvSpPr>
        <p:spPr>
          <a:xfrm>
            <a:off x="6207963" y="4776547"/>
            <a:ext cx="1231704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" name="Скругленный прямоугольник 11">
            <a:extLst>
              <a:ext uri="{FF2B5EF4-FFF2-40B4-BE49-F238E27FC236}">
                <a16:creationId xmlns:a16="http://schemas.microsoft.com/office/drawing/2014/main" id="{6BBBB991-CFFB-FDCB-B71B-122C2B75EA1B}"/>
              </a:ext>
            </a:extLst>
          </p:cNvPr>
          <p:cNvSpPr/>
          <p:nvPr/>
        </p:nvSpPr>
        <p:spPr>
          <a:xfrm>
            <a:off x="6207961" y="5078834"/>
            <a:ext cx="1231705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" name="Скругленный прямоугольник 11">
            <a:extLst>
              <a:ext uri="{FF2B5EF4-FFF2-40B4-BE49-F238E27FC236}">
                <a16:creationId xmlns:a16="http://schemas.microsoft.com/office/drawing/2014/main" id="{B4A2DBA3-6F06-822D-9DC0-B49B3F537C18}"/>
              </a:ext>
            </a:extLst>
          </p:cNvPr>
          <p:cNvSpPr/>
          <p:nvPr/>
        </p:nvSpPr>
        <p:spPr>
          <a:xfrm>
            <a:off x="3348402" y="4785047"/>
            <a:ext cx="1433627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котельных</a:t>
            </a:r>
          </a:p>
        </p:txBody>
      </p:sp>
      <p:sp>
        <p:nvSpPr>
          <p:cNvPr id="16" name="Скругленный прямоугольник 11">
            <a:extLst>
              <a:ext uri="{FF2B5EF4-FFF2-40B4-BE49-F238E27FC236}">
                <a16:creationId xmlns:a16="http://schemas.microsoft.com/office/drawing/2014/main" id="{A8790FDA-7840-59C5-0068-4A54159DFF71}"/>
              </a:ext>
            </a:extLst>
          </p:cNvPr>
          <p:cNvSpPr/>
          <p:nvPr/>
        </p:nvSpPr>
        <p:spPr>
          <a:xfrm>
            <a:off x="3348403" y="5087334"/>
            <a:ext cx="1441590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100" b="1" dirty="0" smtClean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4,71 Гкал/ч</a:t>
            </a:r>
            <a:endParaRPr lang="ru-RU" sz="1100" b="1" dirty="0">
              <a:ln w="3175">
                <a:noFill/>
              </a:ln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1">
            <a:extLst>
              <a:ext uri="{FF2B5EF4-FFF2-40B4-BE49-F238E27FC236}">
                <a16:creationId xmlns:a16="http://schemas.microsoft.com/office/drawing/2014/main" id="{6F25A66D-1D31-6CC6-1954-62235D65FA1B}"/>
              </a:ext>
            </a:extLst>
          </p:cNvPr>
          <p:cNvSpPr/>
          <p:nvPr/>
        </p:nvSpPr>
        <p:spPr>
          <a:xfrm>
            <a:off x="7552696" y="4775508"/>
            <a:ext cx="1389433" cy="263496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9" name="Скругленный прямоугольник 11">
            <a:extLst>
              <a:ext uri="{FF2B5EF4-FFF2-40B4-BE49-F238E27FC236}">
                <a16:creationId xmlns:a16="http://schemas.microsoft.com/office/drawing/2014/main" id="{DF0515F7-FD1E-CD92-45F3-7C1F0160534F}"/>
              </a:ext>
            </a:extLst>
          </p:cNvPr>
          <p:cNvSpPr/>
          <p:nvPr/>
        </p:nvSpPr>
        <p:spPr>
          <a:xfrm>
            <a:off x="7552695" y="5077795"/>
            <a:ext cx="1389434" cy="276031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ln w="3175"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159022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-89966" y="35332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Инвестиции </a:t>
            </a:r>
            <a: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технологических зонах ЕТО, </a:t>
            </a:r>
            <a:r>
              <a:rPr lang="ru-RU" b="1" dirty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млн руб. с </a:t>
            </a:r>
            <a: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НДС </a:t>
            </a:r>
            <a:b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Варианте № </a:t>
            </a:r>
            <a:r>
              <a:rPr lang="ru-RU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b="1" dirty="0">
              <a:solidFill>
                <a:srgbClr val="1F497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6" name="Скругленный прямоугольник 11">
            <a:extLst>
              <a:ext uri="{FF2B5EF4-FFF2-40B4-BE49-F238E27FC236}">
                <a16:creationId xmlns:a16="http://schemas.microsoft.com/office/drawing/2014/main" id="{5ADB5CB3-3B8A-4C1F-9047-DFEE44BBCCA6}"/>
              </a:ext>
            </a:extLst>
          </p:cNvPr>
          <p:cNvSpPr/>
          <p:nvPr/>
        </p:nvSpPr>
        <p:spPr>
          <a:xfrm>
            <a:off x="119551" y="1749629"/>
            <a:ext cx="1427217" cy="65296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на источниках теплоснабжения</a:t>
            </a:r>
          </a:p>
        </p:txBody>
      </p:sp>
      <p:sp>
        <p:nvSpPr>
          <p:cNvPr id="73" name="Скругленный прямоугольник 11">
            <a:extLst>
              <a:ext uri="{FF2B5EF4-FFF2-40B4-BE49-F238E27FC236}">
                <a16:creationId xmlns:a16="http://schemas.microsoft.com/office/drawing/2014/main" id="{29F58D66-CD3B-40B2-BC41-8FCB5770EB49}"/>
              </a:ext>
            </a:extLst>
          </p:cNvPr>
          <p:cNvSpPr/>
          <p:nvPr/>
        </p:nvSpPr>
        <p:spPr>
          <a:xfrm>
            <a:off x="106948" y="2482563"/>
            <a:ext cx="1421753" cy="65296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Новое строительство тепловой сети</a:t>
            </a:r>
          </a:p>
        </p:txBody>
      </p:sp>
      <p:sp>
        <p:nvSpPr>
          <p:cNvPr id="75" name="Скругленный прямоугольник 11">
            <a:extLst>
              <a:ext uri="{FF2B5EF4-FFF2-40B4-BE49-F238E27FC236}">
                <a16:creationId xmlns:a16="http://schemas.microsoft.com/office/drawing/2014/main" id="{BC2A735E-78BA-4E6A-897B-192D1D19211D}"/>
              </a:ext>
            </a:extLst>
          </p:cNvPr>
          <p:cNvSpPr/>
          <p:nvPr/>
        </p:nvSpPr>
        <p:spPr>
          <a:xfrm>
            <a:off x="106948" y="3193629"/>
            <a:ext cx="1413600" cy="65296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b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тепловой сети</a:t>
            </a:r>
          </a:p>
        </p:txBody>
      </p:sp>
      <p:sp>
        <p:nvSpPr>
          <p:cNvPr id="77" name="Скругленный прямоугольник 11">
            <a:extLst>
              <a:ext uri="{FF2B5EF4-FFF2-40B4-BE49-F238E27FC236}">
                <a16:creationId xmlns:a16="http://schemas.microsoft.com/office/drawing/2014/main" id="{408FE0A6-9651-4558-A569-77774EF970B5}"/>
              </a:ext>
            </a:extLst>
          </p:cNvPr>
          <p:cNvSpPr/>
          <p:nvPr/>
        </p:nvSpPr>
        <p:spPr>
          <a:xfrm>
            <a:off x="105836" y="3926497"/>
            <a:ext cx="1413600" cy="65296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Реконструкция тепловой сети с увеличением диаметра</a:t>
            </a:r>
          </a:p>
        </p:txBody>
      </p:sp>
      <p:sp>
        <p:nvSpPr>
          <p:cNvPr id="78" name="Скругленный прямоугольник 11">
            <a:extLst>
              <a:ext uri="{FF2B5EF4-FFF2-40B4-BE49-F238E27FC236}">
                <a16:creationId xmlns:a16="http://schemas.microsoft.com/office/drawing/2014/main" id="{2188753D-CE33-4A1B-85E5-EAC25FDEB0A7}"/>
              </a:ext>
            </a:extLst>
          </p:cNvPr>
          <p:cNvSpPr/>
          <p:nvPr/>
        </p:nvSpPr>
        <p:spPr>
          <a:xfrm>
            <a:off x="102572" y="4659364"/>
            <a:ext cx="1413600" cy="65702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/ реконструкция НС</a:t>
            </a:r>
          </a:p>
        </p:txBody>
      </p:sp>
      <p:sp>
        <p:nvSpPr>
          <p:cNvPr id="90" name="Скругленный прямоугольник 11">
            <a:extLst>
              <a:ext uri="{FF2B5EF4-FFF2-40B4-BE49-F238E27FC236}">
                <a16:creationId xmlns:a16="http://schemas.microsoft.com/office/drawing/2014/main" id="{F1CC6973-D788-4CF9-95DE-CFE4A276AF07}"/>
              </a:ext>
            </a:extLst>
          </p:cNvPr>
          <p:cNvSpPr/>
          <p:nvPr/>
        </p:nvSpPr>
        <p:spPr>
          <a:xfrm>
            <a:off x="1622803" y="780404"/>
            <a:ext cx="1076990" cy="843173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68" name="Скругленный прямоугольник 11">
            <a:extLst>
              <a:ext uri="{FF2B5EF4-FFF2-40B4-BE49-F238E27FC236}">
                <a16:creationId xmlns:a16="http://schemas.microsoft.com/office/drawing/2014/main" id="{E3F8D7E0-BCE5-4D7A-8762-F5660BD7DE08}"/>
              </a:ext>
            </a:extLst>
          </p:cNvPr>
          <p:cNvSpPr/>
          <p:nvPr/>
        </p:nvSpPr>
        <p:spPr>
          <a:xfrm>
            <a:off x="1622803" y="1749628"/>
            <a:ext cx="1076990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4 537,3</a:t>
            </a:r>
          </a:p>
        </p:txBody>
      </p:sp>
      <p:sp>
        <p:nvSpPr>
          <p:cNvPr id="69" name="Скругленный прямоугольник 11">
            <a:extLst>
              <a:ext uri="{FF2B5EF4-FFF2-40B4-BE49-F238E27FC236}">
                <a16:creationId xmlns:a16="http://schemas.microsoft.com/office/drawing/2014/main" id="{6291FEB1-A45A-4BF6-BBE6-7F5391EDBA47}"/>
              </a:ext>
            </a:extLst>
          </p:cNvPr>
          <p:cNvSpPr/>
          <p:nvPr/>
        </p:nvSpPr>
        <p:spPr>
          <a:xfrm>
            <a:off x="102573" y="5388099"/>
            <a:ext cx="1413600" cy="65296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/ реконструкция ЦТП</a:t>
            </a:r>
          </a:p>
        </p:txBody>
      </p:sp>
      <p:sp>
        <p:nvSpPr>
          <p:cNvPr id="33" name="Скругленный прямоугольник 11">
            <a:extLst>
              <a:ext uri="{FF2B5EF4-FFF2-40B4-BE49-F238E27FC236}">
                <a16:creationId xmlns:a16="http://schemas.microsoft.com/office/drawing/2014/main" id="{99F12241-7EFE-4614-999C-A715ACFAB7DE}"/>
              </a:ext>
            </a:extLst>
          </p:cNvPr>
          <p:cNvSpPr/>
          <p:nvPr/>
        </p:nvSpPr>
        <p:spPr>
          <a:xfrm>
            <a:off x="4000306" y="781066"/>
            <a:ext cx="1219766" cy="842512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«Тулачермет»</a:t>
            </a:r>
          </a:p>
        </p:txBody>
      </p:sp>
      <p:sp>
        <p:nvSpPr>
          <p:cNvPr id="36" name="Скругленный прямоугольник 11">
            <a:extLst>
              <a:ext uri="{FF2B5EF4-FFF2-40B4-BE49-F238E27FC236}">
                <a16:creationId xmlns:a16="http://schemas.microsoft.com/office/drawing/2014/main" id="{C440D025-2E31-4337-B98B-7A1E20020E7A}"/>
              </a:ext>
            </a:extLst>
          </p:cNvPr>
          <p:cNvSpPr/>
          <p:nvPr/>
        </p:nvSpPr>
        <p:spPr>
          <a:xfrm>
            <a:off x="4000306" y="1749628"/>
            <a:ext cx="1219766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47" name="Скругленный прямоугольник 11">
            <a:extLst>
              <a:ext uri="{FF2B5EF4-FFF2-40B4-BE49-F238E27FC236}">
                <a16:creationId xmlns:a16="http://schemas.microsoft.com/office/drawing/2014/main" id="{CA221860-C250-4E33-ABAA-15B3DD3180D8}"/>
              </a:ext>
            </a:extLst>
          </p:cNvPr>
          <p:cNvSpPr/>
          <p:nvPr/>
        </p:nvSpPr>
        <p:spPr>
          <a:xfrm>
            <a:off x="1622803" y="2482563"/>
            <a:ext cx="1076990" cy="64417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232,4</a:t>
            </a:r>
          </a:p>
        </p:txBody>
      </p:sp>
      <p:sp>
        <p:nvSpPr>
          <p:cNvPr id="48" name="Скругленный прямоугольник 11">
            <a:extLst>
              <a:ext uri="{FF2B5EF4-FFF2-40B4-BE49-F238E27FC236}">
                <a16:creationId xmlns:a16="http://schemas.microsoft.com/office/drawing/2014/main" id="{A847F398-C2BB-434F-8FEF-5EC927D1D2A6}"/>
              </a:ext>
            </a:extLst>
          </p:cNvPr>
          <p:cNvSpPr/>
          <p:nvPr/>
        </p:nvSpPr>
        <p:spPr>
          <a:xfrm>
            <a:off x="4000306" y="2482563"/>
            <a:ext cx="1219766" cy="6297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9,6</a:t>
            </a:r>
          </a:p>
        </p:txBody>
      </p:sp>
      <p:sp>
        <p:nvSpPr>
          <p:cNvPr id="52" name="Скругленный прямоугольник 11">
            <a:extLst>
              <a:ext uri="{FF2B5EF4-FFF2-40B4-BE49-F238E27FC236}">
                <a16:creationId xmlns:a16="http://schemas.microsoft.com/office/drawing/2014/main" id="{6C14DB30-0037-45D1-8F23-7CC6F42CA478}"/>
              </a:ext>
            </a:extLst>
          </p:cNvPr>
          <p:cNvSpPr/>
          <p:nvPr/>
        </p:nvSpPr>
        <p:spPr>
          <a:xfrm>
            <a:off x="1622803" y="3199231"/>
            <a:ext cx="1076990" cy="64736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11 219,0</a:t>
            </a:r>
          </a:p>
        </p:txBody>
      </p:sp>
      <p:sp>
        <p:nvSpPr>
          <p:cNvPr id="53" name="Скругленный прямоугольник 11">
            <a:extLst>
              <a:ext uri="{FF2B5EF4-FFF2-40B4-BE49-F238E27FC236}">
                <a16:creationId xmlns:a16="http://schemas.microsoft.com/office/drawing/2014/main" id="{DF46CC7C-4F78-4B67-A463-8F75D76D6F87}"/>
              </a:ext>
            </a:extLst>
          </p:cNvPr>
          <p:cNvSpPr/>
          <p:nvPr/>
        </p:nvSpPr>
        <p:spPr>
          <a:xfrm>
            <a:off x="4000306" y="3199231"/>
            <a:ext cx="1219766" cy="63858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2 115,4</a:t>
            </a:r>
          </a:p>
        </p:txBody>
      </p:sp>
      <p:sp>
        <p:nvSpPr>
          <p:cNvPr id="61" name="Скругленный прямоугольник 11">
            <a:extLst>
              <a:ext uri="{FF2B5EF4-FFF2-40B4-BE49-F238E27FC236}">
                <a16:creationId xmlns:a16="http://schemas.microsoft.com/office/drawing/2014/main" id="{4EFB0788-4879-4E7C-A3A8-C34D721BB41A}"/>
              </a:ext>
            </a:extLst>
          </p:cNvPr>
          <p:cNvSpPr/>
          <p:nvPr/>
        </p:nvSpPr>
        <p:spPr>
          <a:xfrm>
            <a:off x="89967" y="6123120"/>
            <a:ext cx="1413600" cy="36933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</a:t>
            </a:r>
          </a:p>
        </p:txBody>
      </p:sp>
      <p:sp>
        <p:nvSpPr>
          <p:cNvPr id="62" name="Скругленный прямоугольник 11">
            <a:extLst>
              <a:ext uri="{FF2B5EF4-FFF2-40B4-BE49-F238E27FC236}">
                <a16:creationId xmlns:a16="http://schemas.microsoft.com/office/drawing/2014/main" id="{9FFF8DBA-DE27-4C20-917A-9B79388C2DF7}"/>
              </a:ext>
            </a:extLst>
          </p:cNvPr>
          <p:cNvSpPr/>
          <p:nvPr/>
        </p:nvSpPr>
        <p:spPr>
          <a:xfrm>
            <a:off x="1622803" y="3926497"/>
            <a:ext cx="1076990" cy="6400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201,2</a:t>
            </a:r>
          </a:p>
        </p:txBody>
      </p:sp>
      <p:sp>
        <p:nvSpPr>
          <p:cNvPr id="63" name="Скругленный прямоугольник 11">
            <a:extLst>
              <a:ext uri="{FF2B5EF4-FFF2-40B4-BE49-F238E27FC236}">
                <a16:creationId xmlns:a16="http://schemas.microsoft.com/office/drawing/2014/main" id="{43BD781D-5055-435C-92C5-A401E52F07FE}"/>
              </a:ext>
            </a:extLst>
          </p:cNvPr>
          <p:cNvSpPr/>
          <p:nvPr/>
        </p:nvSpPr>
        <p:spPr>
          <a:xfrm>
            <a:off x="4000306" y="3926497"/>
            <a:ext cx="1219766" cy="6400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2,7</a:t>
            </a:r>
          </a:p>
        </p:txBody>
      </p:sp>
      <p:sp>
        <p:nvSpPr>
          <p:cNvPr id="67" name="Скругленный прямоугольник 11">
            <a:extLst>
              <a:ext uri="{FF2B5EF4-FFF2-40B4-BE49-F238E27FC236}">
                <a16:creationId xmlns:a16="http://schemas.microsoft.com/office/drawing/2014/main" id="{26C67515-3BEC-446B-BCA7-AE81554DA774}"/>
              </a:ext>
            </a:extLst>
          </p:cNvPr>
          <p:cNvSpPr/>
          <p:nvPr/>
        </p:nvSpPr>
        <p:spPr>
          <a:xfrm>
            <a:off x="1622803" y="4656729"/>
            <a:ext cx="1076990" cy="652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0" name="Скругленный прямоугольник 11">
            <a:extLst>
              <a:ext uri="{FF2B5EF4-FFF2-40B4-BE49-F238E27FC236}">
                <a16:creationId xmlns:a16="http://schemas.microsoft.com/office/drawing/2014/main" id="{76EDC5E5-DE4D-406B-B661-0E436715EB63}"/>
              </a:ext>
            </a:extLst>
          </p:cNvPr>
          <p:cNvSpPr/>
          <p:nvPr/>
        </p:nvSpPr>
        <p:spPr>
          <a:xfrm>
            <a:off x="4000306" y="4659363"/>
            <a:ext cx="1219766" cy="63594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4" name="Скругленный прямоугольник 11">
            <a:extLst>
              <a:ext uri="{FF2B5EF4-FFF2-40B4-BE49-F238E27FC236}">
                <a16:creationId xmlns:a16="http://schemas.microsoft.com/office/drawing/2014/main" id="{51AA7251-005E-4242-A301-3F7323133D58}"/>
              </a:ext>
            </a:extLst>
          </p:cNvPr>
          <p:cNvSpPr/>
          <p:nvPr/>
        </p:nvSpPr>
        <p:spPr>
          <a:xfrm>
            <a:off x="1618433" y="5386936"/>
            <a:ext cx="1076990" cy="652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180,5/0</a:t>
            </a:r>
          </a:p>
        </p:txBody>
      </p:sp>
      <p:sp>
        <p:nvSpPr>
          <p:cNvPr id="76" name="Скругленный прямоугольник 11">
            <a:extLst>
              <a:ext uri="{FF2B5EF4-FFF2-40B4-BE49-F238E27FC236}">
                <a16:creationId xmlns:a16="http://schemas.microsoft.com/office/drawing/2014/main" id="{BCE0F85F-F14B-4D4C-AD96-B32B720395C0}"/>
              </a:ext>
            </a:extLst>
          </p:cNvPr>
          <p:cNvSpPr/>
          <p:nvPr/>
        </p:nvSpPr>
        <p:spPr>
          <a:xfrm>
            <a:off x="3995936" y="5372556"/>
            <a:ext cx="1219766" cy="652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81" name="Скругленный прямоугольник 11">
            <a:extLst>
              <a:ext uri="{FF2B5EF4-FFF2-40B4-BE49-F238E27FC236}">
                <a16:creationId xmlns:a16="http://schemas.microsoft.com/office/drawing/2014/main" id="{954DDF0B-7D6C-40C0-8E2B-E1ACE67D523A}"/>
              </a:ext>
            </a:extLst>
          </p:cNvPr>
          <p:cNvSpPr/>
          <p:nvPr/>
        </p:nvSpPr>
        <p:spPr>
          <a:xfrm>
            <a:off x="1618433" y="6119984"/>
            <a:ext cx="1076990" cy="3686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16 374,8</a:t>
            </a:r>
          </a:p>
        </p:txBody>
      </p:sp>
      <p:sp>
        <p:nvSpPr>
          <p:cNvPr id="82" name="Скругленный прямоугольник 11">
            <a:extLst>
              <a:ext uri="{FF2B5EF4-FFF2-40B4-BE49-F238E27FC236}">
                <a16:creationId xmlns:a16="http://schemas.microsoft.com/office/drawing/2014/main" id="{DED26F4E-9ED9-4721-BE4E-ECC9EBF5CFCA}"/>
              </a:ext>
            </a:extLst>
          </p:cNvPr>
          <p:cNvSpPr/>
          <p:nvPr/>
        </p:nvSpPr>
        <p:spPr>
          <a:xfrm>
            <a:off x="3995936" y="6105604"/>
            <a:ext cx="1219766" cy="3686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2 127,7</a:t>
            </a:r>
          </a:p>
        </p:txBody>
      </p:sp>
      <p:sp>
        <p:nvSpPr>
          <p:cNvPr id="44" name="Скругленный прямоугольник 11">
            <a:extLst>
              <a:ext uri="{FF2B5EF4-FFF2-40B4-BE49-F238E27FC236}">
                <a16:creationId xmlns:a16="http://schemas.microsoft.com/office/drawing/2014/main" id="{99F12241-7EFE-4614-999C-A715ACFAB7DE}"/>
              </a:ext>
            </a:extLst>
          </p:cNvPr>
          <p:cNvSpPr/>
          <p:nvPr/>
        </p:nvSpPr>
        <p:spPr>
          <a:xfrm>
            <a:off x="2771459" y="767333"/>
            <a:ext cx="1152469" cy="872605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 «КМЗ»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11">
            <a:extLst>
              <a:ext uri="{FF2B5EF4-FFF2-40B4-BE49-F238E27FC236}">
                <a16:creationId xmlns:a16="http://schemas.microsoft.com/office/drawing/2014/main" id="{C440D025-2E31-4337-B98B-7A1E20020E7A}"/>
              </a:ext>
            </a:extLst>
          </p:cNvPr>
          <p:cNvSpPr/>
          <p:nvPr/>
        </p:nvSpPr>
        <p:spPr>
          <a:xfrm>
            <a:off x="2771459" y="1749628"/>
            <a:ext cx="1152469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46" name="Скругленный прямоугольник 11">
            <a:extLst>
              <a:ext uri="{FF2B5EF4-FFF2-40B4-BE49-F238E27FC236}">
                <a16:creationId xmlns:a16="http://schemas.microsoft.com/office/drawing/2014/main" id="{A847F398-C2BB-434F-8FEF-5EC927D1D2A6}"/>
              </a:ext>
            </a:extLst>
          </p:cNvPr>
          <p:cNvSpPr/>
          <p:nvPr/>
        </p:nvSpPr>
        <p:spPr>
          <a:xfrm>
            <a:off x="2771459" y="2482563"/>
            <a:ext cx="1152469" cy="6297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21,9</a:t>
            </a:r>
          </a:p>
        </p:txBody>
      </p:sp>
      <p:sp>
        <p:nvSpPr>
          <p:cNvPr id="49" name="Скругленный прямоугольник 11">
            <a:extLst>
              <a:ext uri="{FF2B5EF4-FFF2-40B4-BE49-F238E27FC236}">
                <a16:creationId xmlns:a16="http://schemas.microsoft.com/office/drawing/2014/main" id="{DF46CC7C-4F78-4B67-A463-8F75D76D6F87}"/>
              </a:ext>
            </a:extLst>
          </p:cNvPr>
          <p:cNvSpPr/>
          <p:nvPr/>
        </p:nvSpPr>
        <p:spPr>
          <a:xfrm>
            <a:off x="2771459" y="3199231"/>
            <a:ext cx="1152469" cy="64736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2 112,6</a:t>
            </a:r>
          </a:p>
        </p:txBody>
      </p:sp>
      <p:sp>
        <p:nvSpPr>
          <p:cNvPr id="55" name="Скругленный прямоугольник 11">
            <a:extLst>
              <a:ext uri="{FF2B5EF4-FFF2-40B4-BE49-F238E27FC236}">
                <a16:creationId xmlns:a16="http://schemas.microsoft.com/office/drawing/2014/main" id="{43BD781D-5055-435C-92C5-A401E52F07FE}"/>
              </a:ext>
            </a:extLst>
          </p:cNvPr>
          <p:cNvSpPr/>
          <p:nvPr/>
        </p:nvSpPr>
        <p:spPr>
          <a:xfrm>
            <a:off x="2771459" y="3926496"/>
            <a:ext cx="1152469" cy="6400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6,1</a:t>
            </a:r>
          </a:p>
        </p:txBody>
      </p:sp>
      <p:sp>
        <p:nvSpPr>
          <p:cNvPr id="57" name="Скругленный прямоугольник 11">
            <a:extLst>
              <a:ext uri="{FF2B5EF4-FFF2-40B4-BE49-F238E27FC236}">
                <a16:creationId xmlns:a16="http://schemas.microsoft.com/office/drawing/2014/main" id="{76EDC5E5-DE4D-406B-B661-0E436715EB63}"/>
              </a:ext>
            </a:extLst>
          </p:cNvPr>
          <p:cNvSpPr/>
          <p:nvPr/>
        </p:nvSpPr>
        <p:spPr>
          <a:xfrm>
            <a:off x="2771459" y="4659363"/>
            <a:ext cx="1152469" cy="63594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8" name="Скругленный прямоугольник 11">
            <a:extLst>
              <a:ext uri="{FF2B5EF4-FFF2-40B4-BE49-F238E27FC236}">
                <a16:creationId xmlns:a16="http://schemas.microsoft.com/office/drawing/2014/main" id="{BCE0F85F-F14B-4D4C-AD96-B32B720395C0}"/>
              </a:ext>
            </a:extLst>
          </p:cNvPr>
          <p:cNvSpPr/>
          <p:nvPr/>
        </p:nvSpPr>
        <p:spPr>
          <a:xfrm>
            <a:off x="2767089" y="5372556"/>
            <a:ext cx="1152469" cy="652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60" name="Скругленный прямоугольник 11">
            <a:extLst>
              <a:ext uri="{FF2B5EF4-FFF2-40B4-BE49-F238E27FC236}">
                <a16:creationId xmlns:a16="http://schemas.microsoft.com/office/drawing/2014/main" id="{DED26F4E-9ED9-4721-BE4E-ECC9EBF5CFCA}"/>
              </a:ext>
            </a:extLst>
          </p:cNvPr>
          <p:cNvSpPr/>
          <p:nvPr/>
        </p:nvSpPr>
        <p:spPr>
          <a:xfrm>
            <a:off x="2767089" y="6105604"/>
            <a:ext cx="1152469" cy="3686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2 140,5</a:t>
            </a:r>
          </a:p>
        </p:txBody>
      </p:sp>
      <p:sp>
        <p:nvSpPr>
          <p:cNvPr id="3" name="Скругленный прямоугольник 11">
            <a:extLst>
              <a:ext uri="{FF2B5EF4-FFF2-40B4-BE49-F238E27FC236}">
                <a16:creationId xmlns:a16="http://schemas.microsoft.com/office/drawing/2014/main" id="{576B25D4-034F-CD7E-779F-23451BA2608D}"/>
              </a:ext>
            </a:extLst>
          </p:cNvPr>
          <p:cNvSpPr/>
          <p:nvPr/>
        </p:nvSpPr>
        <p:spPr>
          <a:xfrm>
            <a:off x="7735983" y="767333"/>
            <a:ext cx="1318050" cy="834791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ТеплоРесурс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4" name="Скругленный прямоугольник 11">
            <a:extLst>
              <a:ext uri="{FF2B5EF4-FFF2-40B4-BE49-F238E27FC236}">
                <a16:creationId xmlns:a16="http://schemas.microsoft.com/office/drawing/2014/main" id="{DDA1FB9E-9DF4-6101-6351-61899C493FA5}"/>
              </a:ext>
            </a:extLst>
          </p:cNvPr>
          <p:cNvSpPr/>
          <p:nvPr/>
        </p:nvSpPr>
        <p:spPr>
          <a:xfrm>
            <a:off x="7735983" y="1749627"/>
            <a:ext cx="1318050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3,9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11">
            <a:extLst>
              <a:ext uri="{FF2B5EF4-FFF2-40B4-BE49-F238E27FC236}">
                <a16:creationId xmlns:a16="http://schemas.microsoft.com/office/drawing/2014/main" id="{2F68365D-7FC2-8563-EC9C-6853F1AE4F45}"/>
              </a:ext>
            </a:extLst>
          </p:cNvPr>
          <p:cNvSpPr/>
          <p:nvPr/>
        </p:nvSpPr>
        <p:spPr>
          <a:xfrm>
            <a:off x="7735983" y="2482562"/>
            <a:ext cx="1318050" cy="6330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" name="Скругленный прямоугольник 11">
            <a:extLst>
              <a:ext uri="{FF2B5EF4-FFF2-40B4-BE49-F238E27FC236}">
                <a16:creationId xmlns:a16="http://schemas.microsoft.com/office/drawing/2014/main" id="{83BBC5A4-FA93-E2CC-2B53-717A77D58092}"/>
              </a:ext>
            </a:extLst>
          </p:cNvPr>
          <p:cNvSpPr/>
          <p:nvPr/>
        </p:nvSpPr>
        <p:spPr>
          <a:xfrm>
            <a:off x="7735983" y="3199231"/>
            <a:ext cx="1318050" cy="6417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17,3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11">
            <a:extLst>
              <a:ext uri="{FF2B5EF4-FFF2-40B4-BE49-F238E27FC236}">
                <a16:creationId xmlns:a16="http://schemas.microsoft.com/office/drawing/2014/main" id="{257A6993-633A-A415-E836-797A03EBAD0A}"/>
              </a:ext>
            </a:extLst>
          </p:cNvPr>
          <p:cNvSpPr/>
          <p:nvPr/>
        </p:nvSpPr>
        <p:spPr>
          <a:xfrm>
            <a:off x="7735983" y="3926497"/>
            <a:ext cx="1318050" cy="6400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0" name="Скругленный прямоугольник 11">
            <a:extLst>
              <a:ext uri="{FF2B5EF4-FFF2-40B4-BE49-F238E27FC236}">
                <a16:creationId xmlns:a16="http://schemas.microsoft.com/office/drawing/2014/main" id="{60A928EA-7362-7B2E-01C8-19B8067B1FF7}"/>
              </a:ext>
            </a:extLst>
          </p:cNvPr>
          <p:cNvSpPr/>
          <p:nvPr/>
        </p:nvSpPr>
        <p:spPr>
          <a:xfrm>
            <a:off x="7735983" y="4645555"/>
            <a:ext cx="1318050" cy="6440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FF8AF622-2E0B-08F0-D3B2-8760A8732F2A}"/>
              </a:ext>
            </a:extLst>
          </p:cNvPr>
          <p:cNvSpPr/>
          <p:nvPr/>
        </p:nvSpPr>
        <p:spPr>
          <a:xfrm>
            <a:off x="7731613" y="5366824"/>
            <a:ext cx="1318050" cy="6619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" name="Скругленный прямоугольник 11">
            <a:extLst>
              <a:ext uri="{FF2B5EF4-FFF2-40B4-BE49-F238E27FC236}">
                <a16:creationId xmlns:a16="http://schemas.microsoft.com/office/drawing/2014/main" id="{E28C08B0-F20B-3946-662D-3E27630133BB}"/>
              </a:ext>
            </a:extLst>
          </p:cNvPr>
          <p:cNvSpPr/>
          <p:nvPr/>
        </p:nvSpPr>
        <p:spPr>
          <a:xfrm>
            <a:off x="7731613" y="6108810"/>
            <a:ext cx="1318050" cy="3686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21,2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11">
            <a:extLst>
              <a:ext uri="{FF2B5EF4-FFF2-40B4-BE49-F238E27FC236}">
                <a16:creationId xmlns:a16="http://schemas.microsoft.com/office/drawing/2014/main" id="{99F12241-7EFE-4614-999C-A715ACFAB7DE}"/>
              </a:ext>
            </a:extLst>
          </p:cNvPr>
          <p:cNvSpPr/>
          <p:nvPr/>
        </p:nvSpPr>
        <p:spPr>
          <a:xfrm>
            <a:off x="6592594" y="764704"/>
            <a:ext cx="1002895" cy="837420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«Терра 71»</a:t>
            </a:r>
          </a:p>
        </p:txBody>
      </p:sp>
      <p:sp>
        <p:nvSpPr>
          <p:cNvPr id="85" name="Скругленный прямоугольник 11">
            <a:extLst>
              <a:ext uri="{FF2B5EF4-FFF2-40B4-BE49-F238E27FC236}">
                <a16:creationId xmlns:a16="http://schemas.microsoft.com/office/drawing/2014/main" id="{C440D025-2E31-4337-B98B-7A1E20020E7A}"/>
              </a:ext>
            </a:extLst>
          </p:cNvPr>
          <p:cNvSpPr/>
          <p:nvPr/>
        </p:nvSpPr>
        <p:spPr>
          <a:xfrm>
            <a:off x="6592594" y="1749627"/>
            <a:ext cx="1002895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193,9</a:t>
            </a:r>
          </a:p>
        </p:txBody>
      </p:sp>
      <p:sp>
        <p:nvSpPr>
          <p:cNvPr id="86" name="Скругленный прямоугольник 11">
            <a:extLst>
              <a:ext uri="{FF2B5EF4-FFF2-40B4-BE49-F238E27FC236}">
                <a16:creationId xmlns:a16="http://schemas.microsoft.com/office/drawing/2014/main" id="{A847F398-C2BB-434F-8FEF-5EC927D1D2A6}"/>
              </a:ext>
            </a:extLst>
          </p:cNvPr>
          <p:cNvSpPr/>
          <p:nvPr/>
        </p:nvSpPr>
        <p:spPr>
          <a:xfrm>
            <a:off x="6592594" y="2482562"/>
            <a:ext cx="1002895" cy="5919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92,6</a:t>
            </a:r>
          </a:p>
        </p:txBody>
      </p:sp>
      <p:sp>
        <p:nvSpPr>
          <p:cNvPr id="87" name="Скругленный прямоугольник 11">
            <a:extLst>
              <a:ext uri="{FF2B5EF4-FFF2-40B4-BE49-F238E27FC236}">
                <a16:creationId xmlns:a16="http://schemas.microsoft.com/office/drawing/2014/main" id="{DF46CC7C-4F78-4B67-A463-8F75D76D6F87}"/>
              </a:ext>
            </a:extLst>
          </p:cNvPr>
          <p:cNvSpPr/>
          <p:nvPr/>
        </p:nvSpPr>
        <p:spPr>
          <a:xfrm>
            <a:off x="6592594" y="3199230"/>
            <a:ext cx="1002895" cy="6328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88" name="Скругленный прямоугольник 11">
            <a:extLst>
              <a:ext uri="{FF2B5EF4-FFF2-40B4-BE49-F238E27FC236}">
                <a16:creationId xmlns:a16="http://schemas.microsoft.com/office/drawing/2014/main" id="{43BD781D-5055-435C-92C5-A401E52F07FE}"/>
              </a:ext>
            </a:extLst>
          </p:cNvPr>
          <p:cNvSpPr/>
          <p:nvPr/>
        </p:nvSpPr>
        <p:spPr>
          <a:xfrm>
            <a:off x="6592594" y="3926496"/>
            <a:ext cx="1002895" cy="6310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89" name="Скругленный прямоугольник 11">
            <a:extLst>
              <a:ext uri="{FF2B5EF4-FFF2-40B4-BE49-F238E27FC236}">
                <a16:creationId xmlns:a16="http://schemas.microsoft.com/office/drawing/2014/main" id="{76EDC5E5-DE4D-406B-B661-0E436715EB63}"/>
              </a:ext>
            </a:extLst>
          </p:cNvPr>
          <p:cNvSpPr/>
          <p:nvPr/>
        </p:nvSpPr>
        <p:spPr>
          <a:xfrm>
            <a:off x="6592594" y="4656728"/>
            <a:ext cx="1002895" cy="6328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91" name="Скругленный прямоугольник 11">
            <a:extLst>
              <a:ext uri="{FF2B5EF4-FFF2-40B4-BE49-F238E27FC236}">
                <a16:creationId xmlns:a16="http://schemas.microsoft.com/office/drawing/2014/main" id="{BCE0F85F-F14B-4D4C-AD96-B32B720395C0}"/>
              </a:ext>
            </a:extLst>
          </p:cNvPr>
          <p:cNvSpPr/>
          <p:nvPr/>
        </p:nvSpPr>
        <p:spPr>
          <a:xfrm>
            <a:off x="6588224" y="5366823"/>
            <a:ext cx="1002895" cy="6208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92" name="Скругленный прямоугольник 11">
            <a:extLst>
              <a:ext uri="{FF2B5EF4-FFF2-40B4-BE49-F238E27FC236}">
                <a16:creationId xmlns:a16="http://schemas.microsoft.com/office/drawing/2014/main" id="{DED26F4E-9ED9-4721-BE4E-ECC9EBF5CFCA}"/>
              </a:ext>
            </a:extLst>
          </p:cNvPr>
          <p:cNvSpPr/>
          <p:nvPr/>
        </p:nvSpPr>
        <p:spPr>
          <a:xfrm>
            <a:off x="6588224" y="6099871"/>
            <a:ext cx="1002895" cy="3686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286,6</a:t>
            </a:r>
          </a:p>
        </p:txBody>
      </p:sp>
      <p:sp>
        <p:nvSpPr>
          <p:cNvPr id="93" name="Скругленный прямоугольник 11">
            <a:extLst>
              <a:ext uri="{FF2B5EF4-FFF2-40B4-BE49-F238E27FC236}">
                <a16:creationId xmlns:a16="http://schemas.microsoft.com/office/drawing/2014/main" id="{103BAD52-AFB3-9314-5E46-E194708A7A5C}"/>
              </a:ext>
            </a:extLst>
          </p:cNvPr>
          <p:cNvSpPr/>
          <p:nvPr/>
        </p:nvSpPr>
        <p:spPr>
          <a:xfrm>
            <a:off x="5296450" y="764704"/>
            <a:ext cx="1152128" cy="858874"/>
          </a:xfrm>
          <a:prstGeom prst="roundRect">
            <a:avLst/>
          </a:prstGeom>
          <a:solidFill>
            <a:srgbClr val="648FC4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«ТОЗ-Энерго»</a:t>
            </a:r>
          </a:p>
        </p:txBody>
      </p:sp>
      <p:sp>
        <p:nvSpPr>
          <p:cNvPr id="94" name="Скругленный прямоугольник 11">
            <a:extLst>
              <a:ext uri="{FF2B5EF4-FFF2-40B4-BE49-F238E27FC236}">
                <a16:creationId xmlns:a16="http://schemas.microsoft.com/office/drawing/2014/main" id="{879B741B-38A8-F607-9961-215AAA992C7F}"/>
              </a:ext>
            </a:extLst>
          </p:cNvPr>
          <p:cNvSpPr/>
          <p:nvPr/>
        </p:nvSpPr>
        <p:spPr>
          <a:xfrm>
            <a:off x="5296450" y="1749628"/>
            <a:ext cx="1152128" cy="652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242,7</a:t>
            </a:r>
          </a:p>
        </p:txBody>
      </p:sp>
      <p:sp>
        <p:nvSpPr>
          <p:cNvPr id="95" name="Скругленный прямоугольник 11">
            <a:extLst>
              <a:ext uri="{FF2B5EF4-FFF2-40B4-BE49-F238E27FC236}">
                <a16:creationId xmlns:a16="http://schemas.microsoft.com/office/drawing/2014/main" id="{E9CB79CF-AA19-1F0E-2833-3E0DA79FC906}"/>
              </a:ext>
            </a:extLst>
          </p:cNvPr>
          <p:cNvSpPr/>
          <p:nvPr/>
        </p:nvSpPr>
        <p:spPr>
          <a:xfrm>
            <a:off x="5296450" y="2482563"/>
            <a:ext cx="1152128" cy="62406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8,9</a:t>
            </a:r>
          </a:p>
        </p:txBody>
      </p:sp>
      <p:sp>
        <p:nvSpPr>
          <p:cNvPr id="96" name="Скругленный прямоугольник 11">
            <a:extLst>
              <a:ext uri="{FF2B5EF4-FFF2-40B4-BE49-F238E27FC236}">
                <a16:creationId xmlns:a16="http://schemas.microsoft.com/office/drawing/2014/main" id="{18109D26-1186-9670-A36D-7E79D5EB33F8}"/>
              </a:ext>
            </a:extLst>
          </p:cNvPr>
          <p:cNvSpPr/>
          <p:nvPr/>
        </p:nvSpPr>
        <p:spPr>
          <a:xfrm>
            <a:off x="5296450" y="3199231"/>
            <a:ext cx="1152128" cy="6328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80,2</a:t>
            </a:r>
          </a:p>
        </p:txBody>
      </p:sp>
      <p:sp>
        <p:nvSpPr>
          <p:cNvPr id="97" name="Скругленный прямоугольник 11">
            <a:extLst>
              <a:ext uri="{FF2B5EF4-FFF2-40B4-BE49-F238E27FC236}">
                <a16:creationId xmlns:a16="http://schemas.microsoft.com/office/drawing/2014/main" id="{14325B69-69F6-3E9F-0197-B7C0D57D44E9}"/>
              </a:ext>
            </a:extLst>
          </p:cNvPr>
          <p:cNvSpPr/>
          <p:nvPr/>
        </p:nvSpPr>
        <p:spPr>
          <a:xfrm>
            <a:off x="5296450" y="3926497"/>
            <a:ext cx="1152128" cy="6310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98" name="Скругленный прямоугольник 11">
            <a:extLst>
              <a:ext uri="{FF2B5EF4-FFF2-40B4-BE49-F238E27FC236}">
                <a16:creationId xmlns:a16="http://schemas.microsoft.com/office/drawing/2014/main" id="{8296C190-B417-91C4-82BD-245F7B3728E5}"/>
              </a:ext>
            </a:extLst>
          </p:cNvPr>
          <p:cNvSpPr/>
          <p:nvPr/>
        </p:nvSpPr>
        <p:spPr>
          <a:xfrm>
            <a:off x="5296450" y="4659363"/>
            <a:ext cx="1152128" cy="6302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99" name="Скругленный прямоугольник 11">
            <a:extLst>
              <a:ext uri="{FF2B5EF4-FFF2-40B4-BE49-F238E27FC236}">
                <a16:creationId xmlns:a16="http://schemas.microsoft.com/office/drawing/2014/main" id="{5254A5C5-64C3-9FD6-4BB9-67EEE34F7A4C}"/>
              </a:ext>
            </a:extLst>
          </p:cNvPr>
          <p:cNvSpPr/>
          <p:nvPr/>
        </p:nvSpPr>
        <p:spPr>
          <a:xfrm>
            <a:off x="5292080" y="5366824"/>
            <a:ext cx="1152128" cy="652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00" name="Скругленный прямоугольник 11">
            <a:extLst>
              <a:ext uri="{FF2B5EF4-FFF2-40B4-BE49-F238E27FC236}">
                <a16:creationId xmlns:a16="http://schemas.microsoft.com/office/drawing/2014/main" id="{5C0BB415-AAA5-EAFA-2CF7-7F976D500FAC}"/>
              </a:ext>
            </a:extLst>
          </p:cNvPr>
          <p:cNvSpPr/>
          <p:nvPr/>
        </p:nvSpPr>
        <p:spPr>
          <a:xfrm>
            <a:off x="5292080" y="6099872"/>
            <a:ext cx="1152128" cy="3686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331,8</a:t>
            </a:r>
          </a:p>
        </p:txBody>
      </p:sp>
      <p:sp>
        <p:nvSpPr>
          <p:cNvPr id="101" name="Овал 100"/>
          <p:cNvSpPr/>
          <p:nvPr/>
        </p:nvSpPr>
        <p:spPr>
          <a:xfrm>
            <a:off x="8532440" y="6263570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Номер слайда 4"/>
          <p:cNvSpPr txBox="1">
            <a:spLocks/>
          </p:cNvSpPr>
          <p:nvPr/>
        </p:nvSpPr>
        <p:spPr>
          <a:xfrm>
            <a:off x="8659364" y="6378786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schemeClr val="bg1"/>
                </a:solidFill>
              </a:rPr>
              <a:pPr/>
              <a:t>16</a:t>
            </a:fld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791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5B48AA3-D495-716B-D9DC-AB0F0F2326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75" t="8711" r="38383" b="1571"/>
          <a:stretch/>
        </p:blipFill>
        <p:spPr>
          <a:xfrm>
            <a:off x="202363" y="1989470"/>
            <a:ext cx="3121146" cy="31114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69F1BF5-A90C-2764-A0B6-5AE1A53067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30" t="4571" r="42975" b="1732"/>
          <a:stretch/>
        </p:blipFill>
        <p:spPr>
          <a:xfrm>
            <a:off x="3491880" y="2302493"/>
            <a:ext cx="2520280" cy="271343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116631"/>
            <a:ext cx="9141016" cy="736417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 финансирования запланированных 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 в млн руб. с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НДС в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Варианте № 2</a:t>
            </a:r>
          </a:p>
          <a:p>
            <a:pPr algn="ctr"/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02954E5-91C3-35AC-064B-46F06ABD6C03}"/>
              </a:ext>
            </a:extLst>
          </p:cNvPr>
          <p:cNvSpPr/>
          <p:nvPr/>
        </p:nvSpPr>
        <p:spPr>
          <a:xfrm>
            <a:off x="496972" y="1367409"/>
            <a:ext cx="28265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ЕТО № 1 АО «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4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B1DCEE1-BD75-6CDC-D004-E91E05B1676E}"/>
              </a:ext>
            </a:extLst>
          </p:cNvPr>
          <p:cNvSpPr/>
          <p:nvPr/>
        </p:nvSpPr>
        <p:spPr>
          <a:xfrm>
            <a:off x="6571132" y="1368664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ЕТО № 3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«Тулачермет»</a:t>
            </a:r>
            <a:endParaRPr lang="ru-RU" sz="14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249C812-7F73-4F1D-C0DE-D100465536A5}"/>
              </a:ext>
            </a:extLst>
          </p:cNvPr>
          <p:cNvSpPr/>
          <p:nvPr/>
        </p:nvSpPr>
        <p:spPr>
          <a:xfrm>
            <a:off x="3635895" y="1367409"/>
            <a:ext cx="2826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ЕТО № 2 ПАО «Косогорский металлургический завод»</a:t>
            </a:r>
            <a:endParaRPr lang="ru-RU" sz="1400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5FBEBC5-348B-962B-C427-EA01FB9983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212" t="23966" r="41904" b="2524"/>
          <a:stretch/>
        </p:blipFill>
        <p:spPr>
          <a:xfrm>
            <a:off x="6463750" y="2173130"/>
            <a:ext cx="2376264" cy="2972158"/>
          </a:xfrm>
          <a:prstGeom prst="rect">
            <a:avLst/>
          </a:prstGeom>
        </p:spPr>
      </p:pic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id="{6A50748C-70A7-1537-B523-E3F40BD66F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769279"/>
              </p:ext>
            </p:extLst>
          </p:nvPr>
        </p:nvGraphicFramePr>
        <p:xfrm>
          <a:off x="971599" y="5569062"/>
          <a:ext cx="6984777" cy="920278"/>
        </p:xfrm>
        <a:graphic>
          <a:graphicData uri="http://schemas.openxmlformats.org/drawingml/2006/table">
            <a:tbl>
              <a:tblPr firstRow="1" firstCol="1" bandRow="1"/>
              <a:tblGrid>
                <a:gridCol w="792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2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Собственные средства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4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Бюджетные средства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1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Плата за подключение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697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382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8257B1-ADA3-307C-049D-5298A63C1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19" y="1243394"/>
            <a:ext cx="8175445" cy="4371211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DCC1671-A934-F949-1B76-EE74F79A7E83}"/>
              </a:ext>
            </a:extLst>
          </p:cNvPr>
          <p:cNvSpPr txBox="1">
            <a:spLocks/>
          </p:cNvSpPr>
          <p:nvPr/>
        </p:nvSpPr>
        <p:spPr>
          <a:xfrm>
            <a:off x="0" y="245273"/>
            <a:ext cx="9141016" cy="736417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Прогнозируемые тарифные последствия </a:t>
            </a:r>
            <a:b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57A76B4-359A-44EB-0998-0B054D8422F3}"/>
              </a:ext>
            </a:extLst>
          </p:cNvPr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id="{626D4961-19D2-4FC4-9797-3F340396E6B2}"/>
              </a:ext>
            </a:extLst>
          </p:cNvPr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756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5888" y="116632"/>
            <a:ext cx="9217024" cy="54156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Перевод потребителей с открытой на закрытую схему ГВС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12129" y="548680"/>
            <a:ext cx="1595222" cy="77771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 установки ИТП, млн. руб с НДС (цены 2023 года)</a:t>
            </a:r>
          </a:p>
        </p:txBody>
      </p:sp>
      <p:sp>
        <p:nvSpPr>
          <p:cNvPr id="10" name="Скругленный прямоугольник 40">
            <a:extLst>
              <a:ext uri="{FF2B5EF4-FFF2-40B4-BE49-F238E27FC236}">
                <a16:creationId xmlns:a16="http://schemas.microsoft.com/office/drawing/2014/main" id="{F5597352-76E8-499D-A72D-B5B9682D2116}"/>
              </a:ext>
            </a:extLst>
          </p:cNvPr>
          <p:cNvSpPr/>
          <p:nvPr/>
        </p:nvSpPr>
        <p:spPr>
          <a:xfrm>
            <a:off x="115888" y="1431962"/>
            <a:ext cx="2021022" cy="114711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1" name="Скругленный прямоугольник 11">
            <a:extLst>
              <a:ext uri="{FF2B5EF4-FFF2-40B4-BE49-F238E27FC236}">
                <a16:creationId xmlns:a16="http://schemas.microsoft.com/office/drawing/2014/main" id="{5ADB5CB3-3B8A-4C1F-9047-DFEE44BBCCA6}"/>
              </a:ext>
            </a:extLst>
          </p:cNvPr>
          <p:cNvSpPr/>
          <p:nvPr/>
        </p:nvSpPr>
        <p:spPr>
          <a:xfrm>
            <a:off x="3707904" y="548680"/>
            <a:ext cx="1642645" cy="77771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потребителей с открытым ГВС</a:t>
            </a:r>
          </a:p>
        </p:txBody>
      </p:sp>
      <p:sp>
        <p:nvSpPr>
          <p:cNvPr id="13" name="Скругленный прямоугольник 15">
            <a:extLst>
              <a:ext uri="{FF2B5EF4-FFF2-40B4-BE49-F238E27FC236}">
                <a16:creationId xmlns:a16="http://schemas.microsoft.com/office/drawing/2014/main" id="{F6C5BAA8-DE06-4585-9467-33420287D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0807" y="1431962"/>
            <a:ext cx="1353081" cy="502899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«Ф.Р.К.»</a:t>
            </a:r>
          </a:p>
        </p:txBody>
      </p:sp>
      <p:sp>
        <p:nvSpPr>
          <p:cNvPr id="14" name="Скругленный прямоугольник 15">
            <a:extLst>
              <a:ext uri="{FF2B5EF4-FFF2-40B4-BE49-F238E27FC236}">
                <a16:creationId xmlns:a16="http://schemas.microsoft.com/office/drawing/2014/main" id="{072BB5E5-078F-48CD-986A-CF187AF6F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0807" y="2076180"/>
            <a:ext cx="1353081" cy="502900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«З.Р.К.»</a:t>
            </a:r>
          </a:p>
        </p:txBody>
      </p:sp>
      <p:sp>
        <p:nvSpPr>
          <p:cNvPr id="15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3751302" y="1422585"/>
            <a:ext cx="1599247" cy="502900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190</a:t>
            </a:r>
          </a:p>
        </p:txBody>
      </p:sp>
      <p:sp>
        <p:nvSpPr>
          <p:cNvPr id="17" name="Скругленный прямоугольник 11">
            <a:extLst>
              <a:ext uri="{FF2B5EF4-FFF2-40B4-BE49-F238E27FC236}">
                <a16:creationId xmlns:a16="http://schemas.microsoft.com/office/drawing/2014/main" id="{47CEAD71-7CC5-40C3-A010-355A889E0403}"/>
              </a:ext>
            </a:extLst>
          </p:cNvPr>
          <p:cNvSpPr/>
          <p:nvPr/>
        </p:nvSpPr>
        <p:spPr>
          <a:xfrm>
            <a:off x="7275667" y="548680"/>
            <a:ext cx="1603273" cy="77771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окупаемости простой / дисконтируемый, лет*</a:t>
            </a:r>
          </a:p>
        </p:txBody>
      </p:sp>
      <p:sp>
        <p:nvSpPr>
          <p:cNvPr id="18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3747276" y="2060848"/>
            <a:ext cx="1599247" cy="502900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218</a:t>
            </a: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id="{072BB5E5-078F-48CD-986A-CF187AF6F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7683" y="2809480"/>
            <a:ext cx="1353081" cy="691528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п. Рассвет</a:t>
            </a:r>
          </a:p>
        </p:txBody>
      </p:sp>
      <p:sp>
        <p:nvSpPr>
          <p:cNvPr id="24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3768867" y="2809480"/>
            <a:ext cx="1599247" cy="691528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</a:p>
        </p:txBody>
      </p:sp>
      <p:sp>
        <p:nvSpPr>
          <p:cNvPr id="27" name="Скругленный прямоугольник 40">
            <a:extLst>
              <a:ext uri="{FF2B5EF4-FFF2-40B4-BE49-F238E27FC236}">
                <a16:creationId xmlns:a16="http://schemas.microsoft.com/office/drawing/2014/main" id="{F5597352-76E8-499D-A72D-B5B9682D2116}"/>
              </a:ext>
            </a:extLst>
          </p:cNvPr>
          <p:cNvSpPr/>
          <p:nvPr/>
        </p:nvSpPr>
        <p:spPr>
          <a:xfrm>
            <a:off x="115888" y="2809480"/>
            <a:ext cx="2021022" cy="69311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«ТОЗ-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9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5512130" y="1423741"/>
            <a:ext cx="1599247" cy="502900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344,18</a:t>
            </a:r>
          </a:p>
        </p:txBody>
      </p:sp>
      <p:sp>
        <p:nvSpPr>
          <p:cNvPr id="30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5508104" y="2062004"/>
            <a:ext cx="1599247" cy="502900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461,54</a:t>
            </a:r>
          </a:p>
        </p:txBody>
      </p:sp>
      <p:sp>
        <p:nvSpPr>
          <p:cNvPr id="33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5529695" y="2810636"/>
            <a:ext cx="1599247" cy="691528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131,3</a:t>
            </a:r>
          </a:p>
        </p:txBody>
      </p:sp>
      <p:sp>
        <p:nvSpPr>
          <p:cNvPr id="35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7279693" y="1423740"/>
            <a:ext cx="1599247" cy="1147119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56,72 / 69,10</a:t>
            </a:r>
          </a:p>
        </p:txBody>
      </p:sp>
      <p:sp>
        <p:nvSpPr>
          <p:cNvPr id="39" name="Скругленный прямоугольник 11">
            <a:extLst>
              <a:ext uri="{FF2B5EF4-FFF2-40B4-BE49-F238E27FC236}">
                <a16:creationId xmlns:a16="http://schemas.microsoft.com/office/drawing/2014/main" id="{75116CA3-67A6-42C4-AC53-7A56F530D17F}"/>
              </a:ext>
            </a:extLst>
          </p:cNvPr>
          <p:cNvSpPr/>
          <p:nvPr/>
        </p:nvSpPr>
        <p:spPr>
          <a:xfrm>
            <a:off x="7297258" y="2810636"/>
            <a:ext cx="1599247" cy="691528"/>
          </a:xfrm>
          <a:prstGeom prst="roundRect">
            <a:avLst>
              <a:gd name="adj" fmla="val 11564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70 лет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145" y="4304538"/>
            <a:ext cx="8961283" cy="1333419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14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соответствии с требованиями п. 7.1 Статьи 23 Главы 5 Федерального закона от 27 июля 2010 г. N 190-ФЗ "О теплоснабжении" (с изменениями и дополнениями) была выполнена оценка экономической эффективности мероприятий по переводу открытых систем теплоснабжения (горячего водоснабжения), отдельных участков таких систем на закрытые системы горячего водоснабжения. </a:t>
            </a:r>
          </a:p>
          <a:p>
            <a:pPr algn="just">
              <a:spcBef>
                <a:spcPct val="0"/>
              </a:spcBef>
            </a:pPr>
            <a:r>
              <a:rPr lang="ru-RU" sz="1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 результатам расчета сделан вывод об отсутствии экономической эффективности в реализации мероприятий по переводу существующих потребителей на закрытую схему ГВС.</a:t>
            </a:r>
          </a:p>
        </p:txBody>
      </p:sp>
    </p:spTree>
    <p:extLst>
      <p:ext uri="{BB962C8B-B14F-4D97-AF65-F5344CB8AC3E}">
        <p14:creationId xmlns:p14="http://schemas.microsoft.com/office/powerpoint/2010/main" val="275044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16632"/>
            <a:ext cx="8471579" cy="46955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kumimoji="0" sz="2000" b="1">
                <a:solidFill>
                  <a:srgbClr val="1F497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Обоснование разработки проекта схемы теплоснабжения </a:t>
            </a:r>
            <a:br>
              <a:rPr lang="ru-RU" dirty="0"/>
            </a:br>
            <a:r>
              <a:rPr lang="ru-RU" dirty="0"/>
              <a:t>МО г. </a:t>
            </a:r>
            <a:r>
              <a:rPr lang="ru-RU" dirty="0" smtClean="0"/>
              <a:t>Тула </a:t>
            </a:r>
            <a:r>
              <a:rPr lang="ru-RU" dirty="0"/>
              <a:t>на период до 2038 года</a:t>
            </a:r>
          </a:p>
        </p:txBody>
      </p:sp>
      <p:sp>
        <p:nvSpPr>
          <p:cNvPr id="40" name="Овал 39"/>
          <p:cNvSpPr/>
          <p:nvPr/>
        </p:nvSpPr>
        <p:spPr>
          <a:xfrm>
            <a:off x="8622407" y="6348304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Номер слайда 4"/>
          <p:cNvSpPr txBox="1">
            <a:spLocks/>
          </p:cNvSpPr>
          <p:nvPr/>
        </p:nvSpPr>
        <p:spPr>
          <a:xfrm>
            <a:off x="8739187" y="6449472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836712"/>
            <a:ext cx="85596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письмом Минэнерго России от 21.12.2022 № 07-7401 в адрес Администрации города Тулы доработанный проект схемы теплоснабжения муниципального образования город Тула (актуализация на 2023 год) возращён на новую разработку.</a:t>
            </a:r>
          </a:p>
          <a:p>
            <a:pPr indent="355600"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этой связи, на основании п. 30 Требований к порядку разработки и утверждения схем теплоснабжения, утвержденных Постановлением Правительства Российской Федерации от 22 февраля 2012 года № 154 «О требованиях к схемам теплоснабжения, порядку их разработки и утверждения» разработан новый проект схемы теплоснабжения.</a:t>
            </a:r>
          </a:p>
        </p:txBody>
      </p:sp>
      <p:graphicFrame>
        <p:nvGraphicFramePr>
          <p:cNvPr id="8" name="Схема 3"/>
          <p:cNvGraphicFramePr/>
          <p:nvPr>
            <p:extLst>
              <p:ext uri="{D42A27DB-BD31-4B8C-83A1-F6EECF244321}">
                <p14:modId xmlns:p14="http://schemas.microsoft.com/office/powerpoint/2010/main" val="2163879584"/>
              </p:ext>
            </p:extLst>
          </p:nvPr>
        </p:nvGraphicFramePr>
        <p:xfrm>
          <a:off x="0" y="2753013"/>
          <a:ext cx="9144000" cy="404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21287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0" y="251356"/>
            <a:ext cx="9141016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индикаторы реалистичного варианта развития</a:t>
            </a:r>
            <a:endParaRPr lang="ru-RU" sz="20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690" y="4426659"/>
            <a:ext cx="3486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Снижение нормативных потерь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 т/с по городу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19168" y="4412797"/>
            <a:ext cx="2921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-72,5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Гкал </a:t>
            </a:r>
          </a:p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% от уровня 2022 г.)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957177"/>
            <a:ext cx="41385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Общая длина реконструированных т/с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94717" y="2926399"/>
            <a:ext cx="3737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263,2 км </a:t>
            </a:r>
            <a:b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(36,1 % от мат. </a:t>
            </a:r>
            <a:r>
              <a:rPr lang="ru-RU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 городе)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1" y="867490"/>
            <a:ext cx="447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Общее число реконструируемых котельных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94716" y="836712"/>
            <a:ext cx="1748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 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котельных</a:t>
            </a:r>
            <a:endParaRPr lang="ru-RU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3675802"/>
            <a:ext cx="26141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Общая длина новых т/с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94716" y="3645024"/>
            <a:ext cx="3737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13,9 км </a:t>
            </a:r>
          </a:p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(1,4 % от длинны т/с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городе)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2276872"/>
            <a:ext cx="4472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Снижение тепловой мощности источников теплоснабжения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788024" y="2276872"/>
            <a:ext cx="1494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-12,6 Гкал/ч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494091A-9E5D-7929-8DBC-F9C1C397ACE3}"/>
              </a:ext>
            </a:extLst>
          </p:cNvPr>
          <p:cNvSpPr/>
          <p:nvPr/>
        </p:nvSpPr>
        <p:spPr>
          <a:xfrm>
            <a:off x="237690" y="1560167"/>
            <a:ext cx="447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Запланированное строительство новых котельных взамен существующих</a:t>
            </a:r>
            <a:endParaRPr lang="ru-RU" sz="1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5EC3FC9-15EA-EE16-FE9B-12585880B13D}"/>
              </a:ext>
            </a:extLst>
          </p:cNvPr>
          <p:cNvSpPr/>
          <p:nvPr/>
        </p:nvSpPr>
        <p:spPr>
          <a:xfrm>
            <a:off x="4780885" y="1529389"/>
            <a:ext cx="1620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котельных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918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670F0B-9B7B-98B1-AC48-F49BE9FB3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980728"/>
            <a:ext cx="1333798" cy="147486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algn="ctr"/>
            <a:fld id="{B19B0651-EE4F-4900-A07F-96A6BFA9D0F0}" type="slidenum">
              <a:rPr lang="ru-RU" sz="2000" smtClean="0">
                <a:solidFill>
                  <a:schemeClr val="bg1"/>
                </a:solidFill>
              </a:rPr>
              <a:pPr algn="ctr"/>
              <a:t>21</a:t>
            </a:fld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333" y="3573016"/>
            <a:ext cx="7787107" cy="10156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6" name="Заголовок 10"/>
          <p:cNvSpPr>
            <a:spLocks noGrp="1"/>
          </p:cNvSpPr>
          <p:nvPr>
            <p:ph type="title"/>
          </p:nvPr>
        </p:nvSpPr>
        <p:spPr>
          <a:xfrm>
            <a:off x="69850" y="980728"/>
            <a:ext cx="7670502" cy="1357289"/>
          </a:xfrm>
          <a:solidFill>
            <a:srgbClr val="3C689E"/>
          </a:solidFill>
        </p:spPr>
        <p:txBody>
          <a:bodyPr>
            <a:noAutofit/>
          </a:bodyPr>
          <a:lstStyle/>
          <a:p>
            <a:r>
              <a:rPr lang="ru-RU" sz="3500" b="1" dirty="0">
                <a:solidFill>
                  <a:schemeClr val="bg1"/>
                </a:solidFill>
              </a:rPr>
              <a:t>Проект схемы теплоснабжения </a:t>
            </a:r>
            <a:br>
              <a:rPr lang="ru-RU" sz="3500" b="1" dirty="0">
                <a:solidFill>
                  <a:schemeClr val="bg1"/>
                </a:solidFill>
              </a:rPr>
            </a:br>
            <a:r>
              <a:rPr lang="ru-RU" sz="3500" b="1" dirty="0">
                <a:solidFill>
                  <a:schemeClr val="bg1"/>
                </a:solidFill>
              </a:rPr>
              <a:t>города Тула до 2038 года</a:t>
            </a:r>
          </a:p>
        </p:txBody>
      </p:sp>
    </p:spTree>
    <p:extLst>
      <p:ext uri="{BB962C8B-B14F-4D97-AF65-F5344CB8AC3E}">
        <p14:creationId xmlns:p14="http://schemas.microsoft.com/office/powerpoint/2010/main" val="281730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79128"/>
            <a:ext cx="8471579" cy="46955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централизованного теплоснабжения МО г. Тула</a:t>
            </a:r>
          </a:p>
        </p:txBody>
      </p:sp>
      <p:sp>
        <p:nvSpPr>
          <p:cNvPr id="40" name="Овал 39"/>
          <p:cNvSpPr/>
          <p:nvPr/>
        </p:nvSpPr>
        <p:spPr>
          <a:xfrm>
            <a:off x="8622407" y="6348304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Номер слайда 4"/>
          <p:cNvSpPr txBox="1">
            <a:spLocks/>
          </p:cNvSpPr>
          <p:nvPr/>
        </p:nvSpPr>
        <p:spPr>
          <a:xfrm>
            <a:off x="8739187" y="6449472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Скругленный прямоугольник 10">
            <a:extLst>
              <a:ext uri="{FF2B5EF4-FFF2-40B4-BE49-F238E27FC236}">
                <a16:creationId xmlns:a16="http://schemas.microsoft.com/office/drawing/2014/main" id="{6246C937-A969-4B5E-936B-EC3F00D3D6EB}"/>
              </a:ext>
            </a:extLst>
          </p:cNvPr>
          <p:cNvSpPr/>
          <p:nvPr/>
        </p:nvSpPr>
        <p:spPr>
          <a:xfrm>
            <a:off x="79988" y="733035"/>
            <a:ext cx="5932172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Единые теплоснабжающие организации</a:t>
            </a:r>
          </a:p>
        </p:txBody>
      </p:sp>
      <p:sp>
        <p:nvSpPr>
          <p:cNvPr id="98" name="Скругленный прямоугольник 15">
            <a:extLst>
              <a:ext uri="{FF2B5EF4-FFF2-40B4-BE49-F238E27FC236}">
                <a16:creationId xmlns:a16="http://schemas.microsoft.com/office/drawing/2014/main" id="{A53A9EDC-B984-4113-A1B4-10410F594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517" y="733035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99" name="Скругленный прямоугольник 10">
            <a:extLst>
              <a:ext uri="{FF2B5EF4-FFF2-40B4-BE49-F238E27FC236}">
                <a16:creationId xmlns:a16="http://schemas.microsoft.com/office/drawing/2014/main" id="{290DFB71-8385-45CA-AD79-B85BDD28DBCD}"/>
              </a:ext>
            </a:extLst>
          </p:cNvPr>
          <p:cNvSpPr/>
          <p:nvPr/>
        </p:nvSpPr>
        <p:spPr>
          <a:xfrm>
            <a:off x="107504" y="1484784"/>
            <a:ext cx="5904656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 централизованного теплоснабжения </a:t>
            </a:r>
          </a:p>
        </p:txBody>
      </p:sp>
      <p:sp>
        <p:nvSpPr>
          <p:cNvPr id="100" name="Скругленный прямоугольник 15">
            <a:extLst>
              <a:ext uri="{FF2B5EF4-FFF2-40B4-BE49-F238E27FC236}">
                <a16:creationId xmlns:a16="http://schemas.microsoft.com/office/drawing/2014/main" id="{658B07E6-D5E6-470B-8D35-8FA4E3CD1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00" y="1484784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218</a:t>
            </a:r>
          </a:p>
        </p:txBody>
      </p:sp>
      <p:sp>
        <p:nvSpPr>
          <p:cNvPr id="101" name="Скругленный прямоугольник 10">
            <a:extLst>
              <a:ext uri="{FF2B5EF4-FFF2-40B4-BE49-F238E27FC236}">
                <a16:creationId xmlns:a16="http://schemas.microsoft.com/office/drawing/2014/main" id="{95D0F8B7-DBBA-44A6-94BB-0AB3399B4FBE}"/>
              </a:ext>
            </a:extLst>
          </p:cNvPr>
          <p:cNvSpPr/>
          <p:nvPr/>
        </p:nvSpPr>
        <p:spPr>
          <a:xfrm>
            <a:off x="3410189" y="2204864"/>
            <a:ext cx="2592288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ТЭЦ</a:t>
            </a:r>
          </a:p>
        </p:txBody>
      </p:sp>
      <p:sp>
        <p:nvSpPr>
          <p:cNvPr id="102" name="Скругленный прямоугольник 10">
            <a:extLst>
              <a:ext uri="{FF2B5EF4-FFF2-40B4-BE49-F238E27FC236}">
                <a16:creationId xmlns:a16="http://schemas.microsoft.com/office/drawing/2014/main" id="{6A0E3158-FFFD-4E69-85F9-0F43775D022A}"/>
              </a:ext>
            </a:extLst>
          </p:cNvPr>
          <p:cNvSpPr/>
          <p:nvPr/>
        </p:nvSpPr>
        <p:spPr>
          <a:xfrm>
            <a:off x="3419872" y="2852936"/>
            <a:ext cx="2592288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Котельные</a:t>
            </a:r>
          </a:p>
        </p:txBody>
      </p:sp>
      <p:sp>
        <p:nvSpPr>
          <p:cNvPr id="103" name="Скругленный прямоугольник 15">
            <a:extLst>
              <a:ext uri="{FF2B5EF4-FFF2-40B4-BE49-F238E27FC236}">
                <a16:creationId xmlns:a16="http://schemas.microsoft.com/office/drawing/2014/main" id="{34E90D2E-3B4B-4F21-A279-FE6CCDC97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2833" y="2204864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4" name="Скругленный прямоугольник 15">
            <a:extLst>
              <a:ext uri="{FF2B5EF4-FFF2-40B4-BE49-F238E27FC236}">
                <a16:creationId xmlns:a16="http://schemas.microsoft.com/office/drawing/2014/main" id="{1857C0EC-1414-47F5-8D3E-D654D6055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517" y="2852936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216</a:t>
            </a:r>
          </a:p>
        </p:txBody>
      </p:sp>
      <p:sp>
        <p:nvSpPr>
          <p:cNvPr id="105" name="Скругленный прямоугольник 10">
            <a:extLst>
              <a:ext uri="{FF2B5EF4-FFF2-40B4-BE49-F238E27FC236}">
                <a16:creationId xmlns:a16="http://schemas.microsoft.com/office/drawing/2014/main" id="{EAC20998-AD60-40F2-99CD-1156CCA19372}"/>
              </a:ext>
            </a:extLst>
          </p:cNvPr>
          <p:cNvSpPr/>
          <p:nvPr/>
        </p:nvSpPr>
        <p:spPr>
          <a:xfrm>
            <a:off x="107504" y="3607520"/>
            <a:ext cx="5904656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Тепловая мощность источников теплоснабжения</a:t>
            </a:r>
          </a:p>
        </p:txBody>
      </p:sp>
      <p:sp>
        <p:nvSpPr>
          <p:cNvPr id="106" name="Скругленный прямоугольник 15">
            <a:extLst>
              <a:ext uri="{FF2B5EF4-FFF2-40B4-BE49-F238E27FC236}">
                <a16:creationId xmlns:a16="http://schemas.microsoft.com/office/drawing/2014/main" id="{20AECFAB-21E6-4358-9FED-65232A871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00" y="3607520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2788 Гкал/ч</a:t>
            </a:r>
          </a:p>
        </p:txBody>
      </p:sp>
      <p:sp>
        <p:nvSpPr>
          <p:cNvPr id="107" name="Скругленный прямоугольник 10">
            <a:extLst>
              <a:ext uri="{FF2B5EF4-FFF2-40B4-BE49-F238E27FC236}">
                <a16:creationId xmlns:a16="http://schemas.microsoft.com/office/drawing/2014/main" id="{D9ACFA72-192E-4929-B3AB-E8D61E6D82E5}"/>
              </a:ext>
            </a:extLst>
          </p:cNvPr>
          <p:cNvSpPr/>
          <p:nvPr/>
        </p:nvSpPr>
        <p:spPr>
          <a:xfrm>
            <a:off x="3419872" y="4293096"/>
            <a:ext cx="2592288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ТЭЦ</a:t>
            </a:r>
          </a:p>
        </p:txBody>
      </p:sp>
      <p:sp>
        <p:nvSpPr>
          <p:cNvPr id="108" name="Скругленный прямоугольник 10">
            <a:extLst>
              <a:ext uri="{FF2B5EF4-FFF2-40B4-BE49-F238E27FC236}">
                <a16:creationId xmlns:a16="http://schemas.microsoft.com/office/drawing/2014/main" id="{7CA5B97A-ABDE-4284-B9BB-B0F9252AD637}"/>
              </a:ext>
            </a:extLst>
          </p:cNvPr>
          <p:cNvSpPr/>
          <p:nvPr/>
        </p:nvSpPr>
        <p:spPr>
          <a:xfrm>
            <a:off x="3429555" y="4941168"/>
            <a:ext cx="2592288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Котельные</a:t>
            </a:r>
          </a:p>
        </p:txBody>
      </p:sp>
      <p:sp>
        <p:nvSpPr>
          <p:cNvPr id="109" name="Скругленный прямоугольник 15">
            <a:extLst>
              <a:ext uri="{FF2B5EF4-FFF2-40B4-BE49-F238E27FC236}">
                <a16:creationId xmlns:a16="http://schemas.microsoft.com/office/drawing/2014/main" id="{F8B1AF56-CFC3-4838-B274-29C278ABF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516" y="4293096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780 Гкал/ч</a:t>
            </a:r>
          </a:p>
        </p:txBody>
      </p:sp>
      <p:sp>
        <p:nvSpPr>
          <p:cNvPr id="110" name="Скругленный прямоугольник 15">
            <a:extLst>
              <a:ext uri="{FF2B5EF4-FFF2-40B4-BE49-F238E27FC236}">
                <a16:creationId xmlns:a16="http://schemas.microsoft.com/office/drawing/2014/main" id="{7918F38C-2A46-4D53-8202-3F132C915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00" y="4941168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 Гкал/ч</a:t>
            </a:r>
          </a:p>
        </p:txBody>
      </p:sp>
      <p:sp>
        <p:nvSpPr>
          <p:cNvPr id="111" name="Скругленный прямоугольник 10">
            <a:extLst>
              <a:ext uri="{FF2B5EF4-FFF2-40B4-BE49-F238E27FC236}">
                <a16:creationId xmlns:a16="http://schemas.microsoft.com/office/drawing/2014/main" id="{6A2F47F5-7DE2-4C99-AAA5-FA45A3C435E0}"/>
              </a:ext>
            </a:extLst>
          </p:cNvPr>
          <p:cNvSpPr/>
          <p:nvPr/>
        </p:nvSpPr>
        <p:spPr>
          <a:xfrm>
            <a:off x="107504" y="5623744"/>
            <a:ext cx="5904656" cy="4695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тепловых сетей в </a:t>
            </a:r>
            <a:r>
              <a:rPr lang="ru-RU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однотр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исч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2" name="Скругленный прямоугольник 15">
            <a:extLst>
              <a:ext uri="{FF2B5EF4-FFF2-40B4-BE49-F238E27FC236}">
                <a16:creationId xmlns:a16="http://schemas.microsoft.com/office/drawing/2014/main" id="{1986B989-F04A-4163-A4B0-02EEE11A1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00" y="5623744"/>
            <a:ext cx="1881891" cy="469552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1383 км</a:t>
            </a:r>
          </a:p>
        </p:txBody>
      </p:sp>
    </p:spTree>
    <p:extLst>
      <p:ext uri="{BB962C8B-B14F-4D97-AF65-F5344CB8AC3E}">
        <p14:creationId xmlns:p14="http://schemas.microsoft.com/office/powerpoint/2010/main" val="264198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01750"/>
            <a:ext cx="8471579" cy="46955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централизованного теплоснабжения МО г. Тула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3691" y="2202293"/>
            <a:ext cx="3321970" cy="441656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ЕТО №2 ПАО «КМЗ»</a:t>
            </a:r>
          </a:p>
        </p:txBody>
      </p:sp>
      <p:sp>
        <p:nvSpPr>
          <p:cNvPr id="27" name="Скругленный прямоугольник 15"/>
          <p:cNvSpPr>
            <a:spLocks noChangeArrowheads="1"/>
          </p:cNvSpPr>
          <p:nvPr/>
        </p:nvSpPr>
        <p:spPr bwMode="auto">
          <a:xfrm>
            <a:off x="6980983" y="974674"/>
            <a:ext cx="2126998" cy="613059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тепловых сетей, км в </a:t>
            </a:r>
            <a:r>
              <a:rPr lang="ru-RU" sz="1200" b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однотр</a:t>
            </a: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исп.</a:t>
            </a:r>
          </a:p>
        </p:txBody>
      </p:sp>
      <p:sp>
        <p:nvSpPr>
          <p:cNvPr id="34" name="Скругленный прямоугольник 15"/>
          <p:cNvSpPr>
            <a:spLocks noChangeArrowheads="1"/>
          </p:cNvSpPr>
          <p:nvPr/>
        </p:nvSpPr>
        <p:spPr bwMode="auto">
          <a:xfrm>
            <a:off x="5426820" y="978016"/>
            <a:ext cx="1512169" cy="608697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latin typeface="Arial" panose="020B0604020202020204" pitchFamily="34" charset="0"/>
                <a:cs typeface="Arial" panose="020B0604020202020204" pitchFamily="34" charset="0"/>
              </a:rPr>
              <a:t>Тепловая мощность, Гкал/ч</a:t>
            </a:r>
          </a:p>
        </p:txBody>
      </p:sp>
      <p:sp>
        <p:nvSpPr>
          <p:cNvPr id="42" name="Скругленный прямоугольник 15">
            <a:extLst>
              <a:ext uri="{FF2B5EF4-FFF2-40B4-BE49-F238E27FC236}">
                <a16:creationId xmlns:a16="http://schemas.microsoft.com/office/drawing/2014/main" id="{23396F1B-753B-4A80-9C18-F157168B6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563" y="2200874"/>
            <a:ext cx="2145800" cy="441656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102,5</a:t>
            </a:r>
          </a:p>
        </p:txBody>
      </p:sp>
      <p:sp>
        <p:nvSpPr>
          <p:cNvPr id="43" name="Скругленный прямоугольник 15">
            <a:extLst>
              <a:ext uri="{FF2B5EF4-FFF2-40B4-BE49-F238E27FC236}">
                <a16:creationId xmlns:a16="http://schemas.microsoft.com/office/drawing/2014/main" id="{DB5EA4B5-C7A1-4B47-9D3C-027078F9E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94" y="2201245"/>
            <a:ext cx="1512169" cy="441656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288</a:t>
            </a:r>
          </a:p>
        </p:txBody>
      </p:sp>
      <p:sp>
        <p:nvSpPr>
          <p:cNvPr id="59" name="Скругленный прямоугольник 15">
            <a:extLst>
              <a:ext uri="{FF2B5EF4-FFF2-40B4-BE49-F238E27FC236}">
                <a16:creationId xmlns:a16="http://schemas.microsoft.com/office/drawing/2014/main" id="{15C5A40E-2B7C-4FA8-83A0-151748A3D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397" y="978016"/>
            <a:ext cx="1885430" cy="608697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200" b="1" kern="0" dirty="0">
                <a:latin typeface="Arial" panose="020B0604020202020204" pitchFamily="34" charset="0"/>
                <a:cs typeface="Arial" panose="020B0604020202020204" pitchFamily="34" charset="0"/>
              </a:rPr>
              <a:t>Источники </a:t>
            </a:r>
            <a:r>
              <a:rPr lang="ru-RU" sz="12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тепловой энергии, шт.</a:t>
            </a:r>
            <a:endParaRPr lang="ru-RU" sz="12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15">
            <a:extLst>
              <a:ext uri="{FF2B5EF4-FFF2-40B4-BE49-F238E27FC236}">
                <a16:creationId xmlns:a16="http://schemas.microsoft.com/office/drawing/2014/main" id="{CBA77019-312C-4F26-B16A-3872E7415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9324" y="2201245"/>
            <a:ext cx="1881891" cy="441656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ТЭЦ</a:t>
            </a:r>
          </a:p>
        </p:txBody>
      </p:sp>
      <p:sp>
        <p:nvSpPr>
          <p:cNvPr id="227" name="Скругленный прямоугольник 10">
            <a:extLst>
              <a:ext uri="{FF2B5EF4-FFF2-40B4-BE49-F238E27FC236}">
                <a16:creationId xmlns:a16="http://schemas.microsoft.com/office/drawing/2014/main" id="{7881BE6D-8307-4B63-9EE6-E9B61CB018F0}"/>
              </a:ext>
            </a:extLst>
          </p:cNvPr>
          <p:cNvSpPr/>
          <p:nvPr/>
        </p:nvSpPr>
        <p:spPr>
          <a:xfrm>
            <a:off x="113764" y="2737175"/>
            <a:ext cx="3321970" cy="43509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ЕТО №3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«Тулачермет»</a:t>
            </a:r>
          </a:p>
        </p:txBody>
      </p:sp>
      <p:sp>
        <p:nvSpPr>
          <p:cNvPr id="228" name="Скругленный прямоугольник 15">
            <a:extLst>
              <a:ext uri="{FF2B5EF4-FFF2-40B4-BE49-F238E27FC236}">
                <a16:creationId xmlns:a16="http://schemas.microsoft.com/office/drawing/2014/main" id="{42B0893F-7207-46DA-9C7C-9274072C6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636" y="2735756"/>
            <a:ext cx="2145800" cy="435093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138,1</a:t>
            </a:r>
          </a:p>
        </p:txBody>
      </p:sp>
      <p:sp>
        <p:nvSpPr>
          <p:cNvPr id="229" name="Скругленный прямоугольник 15">
            <a:extLst>
              <a:ext uri="{FF2B5EF4-FFF2-40B4-BE49-F238E27FC236}">
                <a16:creationId xmlns:a16="http://schemas.microsoft.com/office/drawing/2014/main" id="{BD7B5B42-FA17-4C00-95EE-4DE5B08BE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467" y="2736127"/>
            <a:ext cx="1512169" cy="435093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492</a:t>
            </a:r>
          </a:p>
        </p:txBody>
      </p:sp>
      <p:sp>
        <p:nvSpPr>
          <p:cNvPr id="230" name="Скругленный прямоугольник 15">
            <a:extLst>
              <a:ext uri="{FF2B5EF4-FFF2-40B4-BE49-F238E27FC236}">
                <a16:creationId xmlns:a16="http://schemas.microsoft.com/office/drawing/2014/main" id="{15CAAE28-C4E3-490C-82E9-D03C16647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397" y="2736127"/>
            <a:ext cx="1881891" cy="435093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ТЭЦ</a:t>
            </a:r>
          </a:p>
        </p:txBody>
      </p:sp>
      <p:sp>
        <p:nvSpPr>
          <p:cNvPr id="239" name="Скругленный прямоугольник 10">
            <a:extLst>
              <a:ext uri="{FF2B5EF4-FFF2-40B4-BE49-F238E27FC236}">
                <a16:creationId xmlns:a16="http://schemas.microsoft.com/office/drawing/2014/main" id="{4FC4CA81-1DDD-4D43-A8F7-5DA1225FF162}"/>
              </a:ext>
            </a:extLst>
          </p:cNvPr>
          <p:cNvSpPr/>
          <p:nvPr/>
        </p:nvSpPr>
        <p:spPr>
          <a:xfrm>
            <a:off x="106881" y="3279166"/>
            <a:ext cx="3321970" cy="434247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ЕТО №26 ООО «Терра 71»</a:t>
            </a:r>
          </a:p>
        </p:txBody>
      </p:sp>
      <p:sp>
        <p:nvSpPr>
          <p:cNvPr id="240" name="Скругленный прямоугольник 15">
            <a:extLst>
              <a:ext uri="{FF2B5EF4-FFF2-40B4-BE49-F238E27FC236}">
                <a16:creationId xmlns:a16="http://schemas.microsoft.com/office/drawing/2014/main" id="{988B08F9-FB0E-460E-B9B8-08413FBA4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6753" y="3277747"/>
            <a:ext cx="2145800" cy="434247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60,0</a:t>
            </a:r>
          </a:p>
        </p:txBody>
      </p:sp>
      <p:sp>
        <p:nvSpPr>
          <p:cNvPr id="241" name="Скругленный прямоугольник 15">
            <a:extLst>
              <a:ext uri="{FF2B5EF4-FFF2-40B4-BE49-F238E27FC236}">
                <a16:creationId xmlns:a16="http://schemas.microsoft.com/office/drawing/2014/main" id="{20BFBAB7-C5FE-460C-AF25-B83672835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584" y="3278118"/>
            <a:ext cx="1512169" cy="434247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65,7</a:t>
            </a:r>
          </a:p>
        </p:txBody>
      </p:sp>
      <p:sp>
        <p:nvSpPr>
          <p:cNvPr id="242" name="Скругленный прямоугольник 15">
            <a:extLst>
              <a:ext uri="{FF2B5EF4-FFF2-40B4-BE49-F238E27FC236}">
                <a16:creationId xmlns:a16="http://schemas.microsoft.com/office/drawing/2014/main" id="{2F293FBE-ECFE-4738-A4B4-C94805939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14" y="3278118"/>
            <a:ext cx="1881891" cy="434247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котельных</a:t>
            </a:r>
          </a:p>
        </p:txBody>
      </p:sp>
      <p:sp>
        <p:nvSpPr>
          <p:cNvPr id="251" name="Скругленный прямоугольник 10">
            <a:extLst>
              <a:ext uri="{FF2B5EF4-FFF2-40B4-BE49-F238E27FC236}">
                <a16:creationId xmlns:a16="http://schemas.microsoft.com/office/drawing/2014/main" id="{4285AD30-740F-42D6-9ABA-B743C0CA06F9}"/>
              </a:ext>
            </a:extLst>
          </p:cNvPr>
          <p:cNvSpPr/>
          <p:nvPr/>
        </p:nvSpPr>
        <p:spPr>
          <a:xfrm>
            <a:off x="93568" y="3858848"/>
            <a:ext cx="3321970" cy="43424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Прочие ЕТО</a:t>
            </a:r>
          </a:p>
        </p:txBody>
      </p:sp>
      <p:sp>
        <p:nvSpPr>
          <p:cNvPr id="252" name="Скругленный прямоугольник 15">
            <a:extLst>
              <a:ext uri="{FF2B5EF4-FFF2-40B4-BE49-F238E27FC236}">
                <a16:creationId xmlns:a16="http://schemas.microsoft.com/office/drawing/2014/main" id="{76BD69BD-C6AC-4735-821F-472D7DC63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3440" y="3857429"/>
            <a:ext cx="2145800" cy="434248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187,0</a:t>
            </a:r>
            <a:endParaRPr lang="ru-RU" sz="1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Скругленный прямоугольник 15">
            <a:extLst>
              <a:ext uri="{FF2B5EF4-FFF2-40B4-BE49-F238E27FC236}">
                <a16:creationId xmlns:a16="http://schemas.microsoft.com/office/drawing/2014/main" id="{2AE7184C-712C-4183-81AF-2379A6779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3271" y="3857800"/>
            <a:ext cx="1512169" cy="434248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584,9</a:t>
            </a:r>
            <a:endParaRPr lang="ru-RU" sz="1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Скругленный прямоугольник 15">
            <a:extLst>
              <a:ext uri="{FF2B5EF4-FFF2-40B4-BE49-F238E27FC236}">
                <a16:creationId xmlns:a16="http://schemas.microsoft.com/office/drawing/2014/main" id="{1CDFC17D-A3FB-4CDA-9EF5-9903F34C6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396" y="3857800"/>
            <a:ext cx="1861696" cy="434248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котельных</a:t>
            </a:r>
          </a:p>
        </p:txBody>
      </p:sp>
      <p:sp>
        <p:nvSpPr>
          <p:cNvPr id="40" name="Овал 39"/>
          <p:cNvSpPr/>
          <p:nvPr/>
        </p:nvSpPr>
        <p:spPr>
          <a:xfrm>
            <a:off x="8622407" y="6348304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Номер слайда 4"/>
          <p:cNvSpPr txBox="1">
            <a:spLocks/>
          </p:cNvSpPr>
          <p:nvPr/>
        </p:nvSpPr>
        <p:spPr>
          <a:xfrm>
            <a:off x="8739187" y="6449472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93568" y="978015"/>
            <a:ext cx="3321970" cy="608697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Единые теплоснабжающие организации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10">
            <a:extLst>
              <a:ext uri="{FF2B5EF4-FFF2-40B4-BE49-F238E27FC236}">
                <a16:creationId xmlns:a16="http://schemas.microsoft.com/office/drawing/2014/main" id="{B6DD51A7-DFC6-45D2-B8BD-FC2B7F3D0F2E}"/>
              </a:ext>
            </a:extLst>
          </p:cNvPr>
          <p:cNvSpPr/>
          <p:nvPr/>
        </p:nvSpPr>
        <p:spPr>
          <a:xfrm>
            <a:off x="113764" y="1672555"/>
            <a:ext cx="3321970" cy="43509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ЕТО №1 АО «Тулатеплосеть»</a:t>
            </a:r>
          </a:p>
        </p:txBody>
      </p:sp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id="{4651FE89-DB8B-4EF5-963F-240FD747F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636" y="1671136"/>
            <a:ext cx="2145800" cy="435093"/>
          </a:xfrm>
          <a:prstGeom prst="roundRect">
            <a:avLst>
              <a:gd name="adj" fmla="val 16667"/>
            </a:avLst>
          </a:prstGeom>
          <a:solidFill>
            <a:srgbClr val="9780B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895,4</a:t>
            </a:r>
            <a:endParaRPr lang="ru-RU" sz="1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15">
            <a:extLst>
              <a:ext uri="{FF2B5EF4-FFF2-40B4-BE49-F238E27FC236}">
                <a16:creationId xmlns:a16="http://schemas.microsoft.com/office/drawing/2014/main" id="{D0D23D22-3BAE-4001-A2AE-77B641037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467" y="1671507"/>
            <a:ext cx="1512169" cy="435093"/>
          </a:xfrm>
          <a:prstGeom prst="roundRect">
            <a:avLst>
              <a:gd name="adj" fmla="val 16667"/>
            </a:avLst>
          </a:prstGeom>
          <a:solidFill>
            <a:srgbClr val="EC8282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1357,4</a:t>
            </a:r>
            <a:endParaRPr lang="ru-RU" sz="1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15">
            <a:extLst>
              <a:ext uri="{FF2B5EF4-FFF2-40B4-BE49-F238E27FC236}">
                <a16:creationId xmlns:a16="http://schemas.microsoft.com/office/drawing/2014/main" id="{53F44C6E-5CDB-4365-B1A9-31F4CE1A0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397" y="1671507"/>
            <a:ext cx="1881891" cy="435093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16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ru-RU" sz="1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09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44978" y="144016"/>
            <a:ext cx="8471579" cy="3428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Изменения в структуре теплоснабжения за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2019-2022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10">
            <a:extLst>
              <a:ext uri="{FF2B5EF4-FFF2-40B4-BE49-F238E27FC236}">
                <a16:creationId xmlns:a16="http://schemas.microsoft.com/office/drawing/2014/main" id="{A0108D12-4767-4231-8571-52FD0D416BC1}"/>
              </a:ext>
            </a:extLst>
          </p:cNvPr>
          <p:cNvSpPr/>
          <p:nvPr/>
        </p:nvSpPr>
        <p:spPr>
          <a:xfrm>
            <a:off x="132645" y="427866"/>
            <a:ext cx="6508236" cy="43422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Ликвидированные источники теплоснабжения</a:t>
            </a: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id="{24580463-0D22-4B9F-94A8-CFD802DF9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695" y="437366"/>
            <a:ext cx="1881891" cy="434223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котельные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9D21149C-C661-42A9-9F05-F8052E57DB23}"/>
              </a:ext>
            </a:extLst>
          </p:cNvPr>
          <p:cNvSpPr/>
          <p:nvPr/>
        </p:nvSpPr>
        <p:spPr>
          <a:xfrm>
            <a:off x="759179" y="876405"/>
            <a:ext cx="7783545" cy="431247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«Тулгорэлектротранс» (АО «Тулатеплосеть»)</a:t>
            </a:r>
          </a:p>
        </p:txBody>
      </p:sp>
      <p:sp>
        <p:nvSpPr>
          <p:cNvPr id="12" name="Скругленный прямоугольник 10">
            <a:extLst>
              <a:ext uri="{FF2B5EF4-FFF2-40B4-BE49-F238E27FC236}">
                <a16:creationId xmlns:a16="http://schemas.microsoft.com/office/drawing/2014/main" id="{FC30BCBA-F9F2-4CD8-893C-111D7D07885E}"/>
              </a:ext>
            </a:extLst>
          </p:cNvPr>
          <p:cNvSpPr/>
          <p:nvPr/>
        </p:nvSpPr>
        <p:spPr>
          <a:xfrm>
            <a:off x="759179" y="1340432"/>
            <a:ext cx="7783545" cy="396214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«Д/с № 102» (АО «Тулатеплосеть»)</a:t>
            </a:r>
          </a:p>
        </p:txBody>
      </p:sp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id="{D74BE948-E289-415E-A2DE-97002785BA23}"/>
              </a:ext>
            </a:extLst>
          </p:cNvPr>
          <p:cNvSpPr/>
          <p:nvPr/>
        </p:nvSpPr>
        <p:spPr>
          <a:xfrm>
            <a:off x="762418" y="1766566"/>
            <a:ext cx="7783545" cy="39480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«Кв. 186» (АО «Тулатеплосеть»)</a:t>
            </a:r>
          </a:p>
        </p:txBody>
      </p:sp>
      <p:sp>
        <p:nvSpPr>
          <p:cNvPr id="14" name="Скругленный прямоугольник 10">
            <a:extLst>
              <a:ext uri="{FF2B5EF4-FFF2-40B4-BE49-F238E27FC236}">
                <a16:creationId xmlns:a16="http://schemas.microsoft.com/office/drawing/2014/main" id="{23D29C6F-07A1-4DD3-B6AB-2AFAD092D460}"/>
              </a:ext>
            </a:extLst>
          </p:cNvPr>
          <p:cNvSpPr/>
          <p:nvPr/>
        </p:nvSpPr>
        <p:spPr>
          <a:xfrm>
            <a:off x="759179" y="2201708"/>
            <a:ext cx="7783545" cy="431247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№4 «п. Ленинский» (АО «Тулатеплосеть»)</a:t>
            </a:r>
          </a:p>
        </p:txBody>
      </p:sp>
      <p:sp>
        <p:nvSpPr>
          <p:cNvPr id="16" name="Скругленный прямоугольник 10">
            <a:extLst>
              <a:ext uri="{FF2B5EF4-FFF2-40B4-BE49-F238E27FC236}">
                <a16:creationId xmlns:a16="http://schemas.microsoft.com/office/drawing/2014/main" id="{6C22EC40-86A4-4E95-B459-E428FEA923DD}"/>
              </a:ext>
            </a:extLst>
          </p:cNvPr>
          <p:cNvSpPr/>
          <p:nvPr/>
        </p:nvSpPr>
        <p:spPr>
          <a:xfrm>
            <a:off x="152104" y="2648511"/>
            <a:ext cx="6508236" cy="44804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источники теплоснабжения</a:t>
            </a:r>
          </a:p>
        </p:txBody>
      </p:sp>
      <p:sp>
        <p:nvSpPr>
          <p:cNvPr id="17" name="Скругленный прямоугольник 15">
            <a:extLst>
              <a:ext uri="{FF2B5EF4-FFF2-40B4-BE49-F238E27FC236}">
                <a16:creationId xmlns:a16="http://schemas.microsoft.com/office/drawing/2014/main" id="{C7DF4A14-AC76-440C-8081-36881297F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154" y="2653865"/>
            <a:ext cx="1881891" cy="448041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20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котельных</a:t>
            </a:r>
          </a:p>
        </p:txBody>
      </p:sp>
      <p:sp>
        <p:nvSpPr>
          <p:cNvPr id="2" name="Скругленный прямоугольник 10">
            <a:extLst>
              <a:ext uri="{FF2B5EF4-FFF2-40B4-BE49-F238E27FC236}">
                <a16:creationId xmlns:a16="http://schemas.microsoft.com/office/drawing/2014/main" id="{7515BC68-DB51-43A4-193B-95CFE24703E6}"/>
              </a:ext>
            </a:extLst>
          </p:cNvPr>
          <p:cNvSpPr/>
          <p:nvPr/>
        </p:nvSpPr>
        <p:spPr>
          <a:xfrm>
            <a:off x="754262" y="3107424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БМК «ул. Яблочкова, д. 1а» (АО «Тулатеплосеть»)</a:t>
            </a:r>
          </a:p>
        </p:txBody>
      </p:sp>
      <p:sp>
        <p:nvSpPr>
          <p:cNvPr id="3" name="Скругленный прямоугольник 10">
            <a:extLst>
              <a:ext uri="{FF2B5EF4-FFF2-40B4-BE49-F238E27FC236}">
                <a16:creationId xmlns:a16="http://schemas.microsoft.com/office/drawing/2014/main" id="{BFDD52A4-4A09-2E40-7EC7-87FD7A8AA8F2}"/>
              </a:ext>
            </a:extLst>
          </p:cNvPr>
          <p:cNvSpPr/>
          <p:nvPr/>
        </p:nvSpPr>
        <p:spPr>
          <a:xfrm>
            <a:off x="754262" y="3541392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«п. 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Клоково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(АО «Тулатеплосеть»)</a:t>
            </a:r>
          </a:p>
        </p:txBody>
      </p:sp>
      <p:sp>
        <p:nvSpPr>
          <p:cNvPr id="5" name="Скругленный прямоугольник 10">
            <a:extLst>
              <a:ext uri="{FF2B5EF4-FFF2-40B4-BE49-F238E27FC236}">
                <a16:creationId xmlns:a16="http://schemas.microsoft.com/office/drawing/2014/main" id="{ABB2932B-FC54-25AB-E51D-B0ED5378F585}"/>
              </a:ext>
            </a:extLst>
          </p:cNvPr>
          <p:cNvSpPr/>
          <p:nvPr/>
        </p:nvSpPr>
        <p:spPr>
          <a:xfrm>
            <a:off x="754262" y="3975360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«Доватора, 2в» (АО «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»)*</a:t>
            </a:r>
          </a:p>
        </p:txBody>
      </p:sp>
      <p:sp>
        <p:nvSpPr>
          <p:cNvPr id="8" name="Скругленный прямоугольник 10">
            <a:extLst>
              <a:ext uri="{FF2B5EF4-FFF2-40B4-BE49-F238E27FC236}">
                <a16:creationId xmlns:a16="http://schemas.microsoft.com/office/drawing/2014/main" id="{89B7E1A8-B854-29E6-4CC7-FB57A2F97962}"/>
              </a:ext>
            </a:extLst>
          </p:cNvPr>
          <p:cNvSpPr/>
          <p:nvPr/>
        </p:nvSpPr>
        <p:spPr>
          <a:xfrm>
            <a:off x="754262" y="4369118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«Времена года» (ООО «Терра 71»)</a:t>
            </a:r>
          </a:p>
        </p:txBody>
      </p:sp>
      <p:sp>
        <p:nvSpPr>
          <p:cNvPr id="23" name="Скругленный прямоугольник 10">
            <a:extLst>
              <a:ext uri="{FF2B5EF4-FFF2-40B4-BE49-F238E27FC236}">
                <a16:creationId xmlns:a16="http://schemas.microsoft.com/office/drawing/2014/main" id="{5D5625DA-06D5-C80C-4960-98DD645D1E14}"/>
              </a:ext>
            </a:extLst>
          </p:cNvPr>
          <p:cNvSpPr/>
          <p:nvPr/>
        </p:nvSpPr>
        <p:spPr>
          <a:xfrm>
            <a:off x="754262" y="4808702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ЖК «Суворовский» (ООО «Терра 71»)</a:t>
            </a:r>
          </a:p>
        </p:txBody>
      </p:sp>
      <p:sp>
        <p:nvSpPr>
          <p:cNvPr id="24" name="Скругленный прямоугольник 10">
            <a:extLst>
              <a:ext uri="{FF2B5EF4-FFF2-40B4-BE49-F238E27FC236}">
                <a16:creationId xmlns:a16="http://schemas.microsoft.com/office/drawing/2014/main" id="{1704895B-788A-E7F7-FF84-6F3831B462C2}"/>
              </a:ext>
            </a:extLst>
          </p:cNvPr>
          <p:cNvSpPr/>
          <p:nvPr/>
        </p:nvSpPr>
        <p:spPr>
          <a:xfrm>
            <a:off x="754262" y="5239001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«Петровская, 8а» (ООО «Энергоресурс)</a:t>
            </a:r>
          </a:p>
        </p:txBody>
      </p:sp>
      <p:sp>
        <p:nvSpPr>
          <p:cNvPr id="19" name="Скругленный прямоугольник 10">
            <a:extLst>
              <a:ext uri="{FF2B5EF4-FFF2-40B4-BE49-F238E27FC236}">
                <a16:creationId xmlns:a16="http://schemas.microsoft.com/office/drawing/2014/main" id="{1704895B-788A-E7F7-FF84-6F3831B462C2}"/>
              </a:ext>
            </a:extLst>
          </p:cNvPr>
          <p:cNvSpPr/>
          <p:nvPr/>
        </p:nvSpPr>
        <p:spPr>
          <a:xfrm>
            <a:off x="748894" y="5648368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«ЖК Космос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(АО «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0">
            <a:extLst>
              <a:ext uri="{FF2B5EF4-FFF2-40B4-BE49-F238E27FC236}">
                <a16:creationId xmlns:a16="http://schemas.microsoft.com/office/drawing/2014/main" id="{1704895B-788A-E7F7-FF84-6F3831B462C2}"/>
              </a:ext>
            </a:extLst>
          </p:cNvPr>
          <p:cNvSpPr/>
          <p:nvPr/>
        </p:nvSpPr>
        <p:spPr>
          <a:xfrm>
            <a:off x="748895" y="6057736"/>
            <a:ext cx="7783545" cy="394809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Котельная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«ЖК Современник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(АО «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Тулатеплосеть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751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44978" y="144016"/>
            <a:ext cx="8471579" cy="3428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Изменения в структуре теплоснабжения за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2019-2022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10">
            <a:extLst>
              <a:ext uri="{FF2B5EF4-FFF2-40B4-BE49-F238E27FC236}">
                <a16:creationId xmlns:a16="http://schemas.microsoft.com/office/drawing/2014/main" id="{A0108D12-4767-4231-8571-52FD0D416BC1}"/>
              </a:ext>
            </a:extLst>
          </p:cNvPr>
          <p:cNvSpPr/>
          <p:nvPr/>
        </p:nvSpPr>
        <p:spPr>
          <a:xfrm>
            <a:off x="151996" y="559106"/>
            <a:ext cx="6508236" cy="421621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теплоснабжающей </a:t>
            </a:r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id="{24580463-0D22-4B9F-94A8-CFD802DF9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046" y="571582"/>
            <a:ext cx="1881891" cy="409145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котельные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9D21149C-C661-42A9-9F05-F8052E57DB23}"/>
              </a:ext>
            </a:extLst>
          </p:cNvPr>
          <p:cNvSpPr/>
          <p:nvPr/>
        </p:nvSpPr>
        <p:spPr>
          <a:xfrm>
            <a:off x="1030348" y="1096524"/>
            <a:ext cx="7786187" cy="568794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Котельную больницы (п. Ленинский)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эксплуатирует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ГУЗ «Ленинская районная больница»</a:t>
            </a:r>
          </a:p>
        </p:txBody>
      </p:sp>
      <p:sp>
        <p:nvSpPr>
          <p:cNvPr id="12" name="Скругленный прямоугольник 10">
            <a:extLst>
              <a:ext uri="{FF2B5EF4-FFF2-40B4-BE49-F238E27FC236}">
                <a16:creationId xmlns:a16="http://schemas.microsoft.com/office/drawing/2014/main" id="{FC30BCBA-F9F2-4CD8-893C-111D7D07885E}"/>
              </a:ext>
            </a:extLst>
          </p:cNvPr>
          <p:cNvSpPr/>
          <p:nvPr/>
        </p:nvSpPr>
        <p:spPr>
          <a:xfrm>
            <a:off x="1030348" y="1717797"/>
            <a:ext cx="7786187" cy="5190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Котельную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Рассвет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эксплуатаирует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«ТОЗ-Энерго» </a:t>
            </a:r>
          </a:p>
        </p:txBody>
      </p:sp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id="{D74BE948-E289-415E-A2DE-97002785BA23}"/>
              </a:ext>
            </a:extLst>
          </p:cNvPr>
          <p:cNvSpPr/>
          <p:nvPr/>
        </p:nvSpPr>
        <p:spPr>
          <a:xfrm>
            <a:off x="1033100" y="2286979"/>
            <a:ext cx="7783457" cy="51905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Котельную ул. Болдина, д. 47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эксплуатирует ООО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ТеплоРесурс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4" name="Скругленный прямоугольник 10">
            <a:extLst>
              <a:ext uri="{FF2B5EF4-FFF2-40B4-BE49-F238E27FC236}">
                <a16:creationId xmlns:a16="http://schemas.microsoft.com/office/drawing/2014/main" id="{23D29C6F-07A1-4DD3-B6AB-2AFAD092D460}"/>
              </a:ext>
            </a:extLst>
          </p:cNvPr>
          <p:cNvSpPr/>
          <p:nvPr/>
        </p:nvSpPr>
        <p:spPr>
          <a:xfrm>
            <a:off x="1030348" y="2870578"/>
            <a:ext cx="7786187" cy="519051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Котельную ООО «ТПП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«Квант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эксплуатацирует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АО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«Тулатеплосеть» </a:t>
            </a:r>
          </a:p>
        </p:txBody>
      </p:sp>
      <p:sp>
        <p:nvSpPr>
          <p:cNvPr id="19" name="Скругленный прямоугольник 10">
            <a:extLst>
              <a:ext uri="{FF2B5EF4-FFF2-40B4-BE49-F238E27FC236}">
                <a16:creationId xmlns:a16="http://schemas.microsoft.com/office/drawing/2014/main" id="{C770415D-4378-46F6-AD40-C73FCAFFE431}"/>
              </a:ext>
            </a:extLst>
          </p:cNvPr>
          <p:cNvSpPr/>
          <p:nvPr/>
        </p:nvSpPr>
        <p:spPr>
          <a:xfrm>
            <a:off x="150384" y="3574526"/>
            <a:ext cx="6508236" cy="477444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названия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теплоснабжающей организации</a:t>
            </a:r>
          </a:p>
        </p:txBody>
      </p:sp>
      <p:sp>
        <p:nvSpPr>
          <p:cNvPr id="20" name="Скругленный прямоугольник 15">
            <a:extLst>
              <a:ext uri="{FF2B5EF4-FFF2-40B4-BE49-F238E27FC236}">
                <a16:creationId xmlns:a16="http://schemas.microsoft.com/office/drawing/2014/main" id="{CECFCA47-2752-464F-9E03-047F4094F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045" y="3569793"/>
            <a:ext cx="1881892" cy="477444"/>
          </a:xfrm>
          <a:prstGeom prst="roundRect">
            <a:avLst>
              <a:gd name="adj" fmla="val 16667"/>
            </a:avLst>
          </a:prstGeom>
          <a:solidFill>
            <a:srgbClr val="24A47C"/>
          </a:solidFill>
          <a:ln w="9525" algn="ctr">
            <a:solidFill>
              <a:srgbClr val="008330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ТСО</a:t>
            </a:r>
          </a:p>
        </p:txBody>
      </p:sp>
      <p:sp>
        <p:nvSpPr>
          <p:cNvPr id="25" name="Скругленный прямоугольник 10">
            <a:extLst>
              <a:ext uri="{FF2B5EF4-FFF2-40B4-BE49-F238E27FC236}">
                <a16:creationId xmlns:a16="http://schemas.microsoft.com/office/drawing/2014/main" id="{FFD75065-4F54-8C10-7FAD-AD3B6023726B}"/>
              </a:ext>
            </a:extLst>
          </p:cNvPr>
          <p:cNvSpPr/>
          <p:nvPr/>
        </p:nvSpPr>
        <p:spPr>
          <a:xfrm>
            <a:off x="1030347" y="4198181"/>
            <a:ext cx="7783457" cy="617551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«Вагонная ремонтная компания-3» (ВЧДР Тула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сменила название на АО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«ОМК Стальной путь»</a:t>
            </a:r>
          </a:p>
        </p:txBody>
      </p:sp>
    </p:spTree>
    <p:extLst>
      <p:ext uri="{BB962C8B-B14F-4D97-AF65-F5344CB8AC3E}">
        <p14:creationId xmlns:p14="http://schemas.microsoft.com/office/powerpoint/2010/main" val="1128168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5496" y="44624"/>
            <a:ext cx="8946529" cy="57606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Перспективная застройка в МО г. Тула до 2038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4F1C4E-3950-2245-CD4F-82FA563A1A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73" b="2147"/>
          <a:stretch/>
        </p:blipFill>
        <p:spPr>
          <a:xfrm>
            <a:off x="196134" y="437331"/>
            <a:ext cx="8751262" cy="596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9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81D852-6312-D3F3-5771-D2BC77E8E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388" y="3511903"/>
            <a:ext cx="5599532" cy="3194961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7504" y="151136"/>
            <a:ext cx="8946529" cy="32553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/>
                <a:ea typeface="Times New Roman"/>
              </a:rPr>
              <a:t>Объемы прироста строительных фондов</a:t>
            </a:r>
            <a:endParaRPr lang="ru-RU" sz="2000" b="1" baseline="30000" dirty="0">
              <a:solidFill>
                <a:srgbClr val="1F497D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381DCADD-E858-4DD1-8F87-47EF66C2C1BD}"/>
              </a:ext>
            </a:extLst>
          </p:cNvPr>
          <p:cNvSpPr/>
          <p:nvPr/>
        </p:nvSpPr>
        <p:spPr>
          <a:xfrm>
            <a:off x="5868144" y="753651"/>
            <a:ext cx="31858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Согласно генеральному плану, долгосрочный прогноз объемов жилищного строительства должен составить не менее 11,395 млн. м</a:t>
            </a:r>
            <a:r>
              <a:rPr lang="ru-RU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к 2038 году.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4CD2DA-8326-4AC4-8CD4-B9B8423DEEE9}"/>
              </a:ext>
            </a:extLst>
          </p:cNvPr>
          <p:cNvSpPr/>
          <p:nvPr/>
        </p:nvSpPr>
        <p:spPr>
          <a:xfrm>
            <a:off x="89967" y="3607390"/>
            <a:ext cx="31138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Согласно прогнозу генерального плана, жилой фонд в МО г. Тула к 2038 году должен превысить 25 млн. м</a:t>
            </a:r>
            <a:r>
              <a:rPr lang="ru-RU" sz="16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(прирост около 56% к существующему фонду), что позволит достичь обеспеченности жильем свыше 45 м</a:t>
            </a:r>
            <a:r>
              <a:rPr lang="ru-RU" sz="16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человека.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565560-16E9-942A-17B6-961C8B76B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30" y="506606"/>
            <a:ext cx="5510695" cy="29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15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07504" y="151136"/>
            <a:ext cx="8946529" cy="32553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1F497D"/>
                </a:solidFill>
                <a:latin typeface="Arial"/>
                <a:ea typeface="Times New Roman"/>
              </a:rPr>
              <a:t>Объемы прироста тепловых нагрузок</a:t>
            </a:r>
            <a:endParaRPr lang="ru-RU" sz="2000" b="1" dirty="0">
              <a:solidFill>
                <a:srgbClr val="1F497D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532440" y="6237312"/>
            <a:ext cx="521593" cy="504056"/>
          </a:xfrm>
          <a:prstGeom prst="ellips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Номер слайда 4"/>
          <p:cNvSpPr txBox="1">
            <a:spLocks/>
          </p:cNvSpPr>
          <p:nvPr/>
        </p:nvSpPr>
        <p:spPr>
          <a:xfrm>
            <a:off x="8659364" y="6344053"/>
            <a:ext cx="288032" cy="290574"/>
          </a:xfrm>
          <a:prstGeom prst="ellipse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0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2AEA40-A963-4525-ADE3-BEFCCA396DF0}"/>
              </a:ext>
            </a:extLst>
          </p:cNvPr>
          <p:cNvSpPr/>
          <p:nvPr/>
        </p:nvSpPr>
        <p:spPr>
          <a:xfrm>
            <a:off x="125654" y="5896993"/>
            <a:ext cx="8910228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180340" algn="l"/>
              </a:tabLs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Суммарный прирост тепловой нагрузки в период с 2023 по 2038 гг. составит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300,8 Гкал/ч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8AA5B6-F08D-084C-C9CC-1DEEF41119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64" y="583413"/>
            <a:ext cx="8431109" cy="534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4146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13855</TotalTime>
  <Words>2532</Words>
  <Application>Microsoft Office PowerPoint</Application>
  <PresentationFormat>Экран (4:3)</PresentationFormat>
  <Paragraphs>388</Paragraphs>
  <Slides>21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Calibri</vt:lpstr>
      <vt:lpstr>Cambria</vt:lpstr>
      <vt:lpstr>Franklin Gothic Book</vt:lpstr>
      <vt:lpstr>Meiryo UI</vt:lpstr>
      <vt:lpstr>Perpetua</vt:lpstr>
      <vt:lpstr>Times New Roman</vt:lpstr>
      <vt:lpstr>Wingdings</vt:lpstr>
      <vt:lpstr>Wingdings 2</vt:lpstr>
      <vt:lpstr>Тема Office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схемы теплоснабжения  города Тула до 2038 года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Malkov</dc:creator>
  <cp:lastModifiedBy>Карпова Елена Викторовна</cp:lastModifiedBy>
  <cp:revision>825</cp:revision>
  <cp:lastPrinted>2019-07-10T06:56:34Z</cp:lastPrinted>
  <dcterms:created xsi:type="dcterms:W3CDTF">2014-02-06T04:59:07Z</dcterms:created>
  <dcterms:modified xsi:type="dcterms:W3CDTF">2023-06-14T11:51:06Z</dcterms:modified>
</cp:coreProperties>
</file>